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12192000"/>
  <p:embeddedFontLst>
    <p:embeddedFont>
      <p:font typeface="Play"/>
      <p:regular r:id="rId10"/>
      <p:bold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font" Target="fonts/Play-bold.fntdata"/><Relationship Id="rId10" Type="http://schemas.openxmlformats.org/officeDocument/2006/relationships/font" Target="fonts/Play-regular.fntdata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" name="Google Shape;1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[Sources]</a:t>
            </a:r>
            <a:br>
              <a:rPr lang="en-US"/>
            </a:br>
            <a:r>
              <a:rPr lang="en-US"/>
              <a:t>- User-provided OHV Grant campaign data from the prompt, citing Google Analytics, Placer.ai, Utah Tax Commission, and Visa Destination Insights.</a:t>
            </a:r>
            <a:br>
              <a:rPr lang="en-US"/>
            </a:br>
            <a:r>
              <a:rPr lang="en-US"/>
              <a:t>- Background collage generated with OpenAI image generation for presentation styling.</a:t>
            </a:r>
            <a:br>
              <a:rPr lang="en-US"/>
            </a:br>
            <a:r>
              <a:rPr lang="en-US"/>
              <a:t>[/Sources]</a:t>
            </a:r>
            <a:endParaRPr/>
          </a:p>
        </p:txBody>
      </p:sp>
      <p:sp>
        <p:nvSpPr>
          <p:cNvPr id="18" name="Google Shape;18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" name="Google Shape;3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[Sources]</a:t>
            </a:r>
            <a:br>
              <a:rPr lang="en-US"/>
            </a:br>
            <a:r>
              <a:rPr lang="en-US"/>
              <a:t>- User-provided OHV Grant campaign data from the prompt, citing Google Analytics, Placer.ai, Utah Tax Commission, and Visa Destination Insights.</a:t>
            </a:r>
            <a:br>
              <a:rPr lang="en-US"/>
            </a:br>
            <a:r>
              <a:rPr lang="en-US"/>
              <a:t>- County hero images generated with OpenAI image generation for presentation styling.</a:t>
            </a:r>
            <a:br>
              <a:rPr lang="en-US"/>
            </a:br>
            <a:r>
              <a:rPr lang="en-US"/>
              <a:t>[/Sources]</a:t>
            </a:r>
            <a:endParaRPr/>
          </a:p>
        </p:txBody>
      </p:sp>
      <p:sp>
        <p:nvSpPr>
          <p:cNvPr id="36" name="Google Shape;36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[Sources]</a:t>
            </a:r>
            <a:br>
              <a:rPr lang="en-US"/>
            </a:br>
            <a:r>
              <a:rPr lang="en-US"/>
              <a:t>- User-provided OHV Grant campaign data from the prompt, citing Google Analytics, Placer.ai, Utah Tax Commission, and Visa Destination Insights.</a:t>
            </a:r>
            <a:br>
              <a:rPr lang="en-US"/>
            </a:br>
            <a:r>
              <a:rPr lang="en-US"/>
              <a:t>- Hero image generated with OpenAI image generation for presentation styling.</a:t>
            </a:r>
            <a:br>
              <a:rPr lang="en-US"/>
            </a:br>
            <a:r>
              <a:rPr lang="en-US"/>
              <a:t>[/Sources]</a:t>
            </a:r>
            <a:endParaRPr/>
          </a:p>
        </p:txBody>
      </p:sp>
      <p:sp>
        <p:nvSpPr>
          <p:cNvPr id="90" name="Google Shape;90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[Sources]</a:t>
            </a:r>
            <a:br>
              <a:rPr lang="en-US"/>
            </a:br>
            <a:r>
              <a:rPr lang="en-US"/>
              <a:t>- User-provided OHV Grant campaign data from the prompt, citing Google Analytics, Placer.ai, Utah Tax Commission, and Visa Destination Insights.</a:t>
            </a:r>
            <a:br>
              <a:rPr lang="en-US"/>
            </a:br>
            <a:r>
              <a:rPr lang="en-US"/>
              <a:t>- Hero image generated with OpenAI image generation for presentation styling.</a:t>
            </a:r>
            <a:br>
              <a:rPr lang="en-US"/>
            </a:br>
            <a:r>
              <a:rPr lang="en-US"/>
              <a:t>[/Sources]</a:t>
            </a:r>
            <a:endParaRPr/>
          </a:p>
        </p:txBody>
      </p:sp>
      <p:sp>
        <p:nvSpPr>
          <p:cNvPr id="155" name="Google Shape;155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[Sources]</a:t>
            </a:r>
            <a:br>
              <a:rPr lang="en-US"/>
            </a:br>
            <a:r>
              <a:rPr lang="en-US"/>
              <a:t>- User-provided OHV Grant campaign data from the prompt, citing Google Analytics, Placer.ai, Utah Tax Commission, and Visa Destination Insights.</a:t>
            </a:r>
            <a:br>
              <a:rPr lang="en-US"/>
            </a:br>
            <a:r>
              <a:rPr lang="en-US"/>
              <a:t>- Hero image generated with OpenAI image generation for presentation styling.</a:t>
            </a:r>
            <a:br>
              <a:rPr lang="en-US"/>
            </a:br>
            <a:r>
              <a:rPr lang="en-US"/>
              <a:t>[/Sources]</a:t>
            </a:r>
            <a:endParaRPr/>
          </a:p>
        </p:txBody>
      </p:sp>
      <p:sp>
        <p:nvSpPr>
          <p:cNvPr id="223" name="Google Shape;223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STER">
  <p:cSld name="MASTER">
    <p:bg>
      <p:bgPr>
        <a:solidFill>
          <a:srgbClr val="F6F2EA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6F2EA"/>
          </a:solidFill>
          <a:ln cap="flat" cmpd="sng" w="12700">
            <a:solidFill>
              <a:srgbClr val="F6F2E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11658600" y="6446520"/>
            <a:ext cx="800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11658600" y="6446520"/>
            <a:ext cx="800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01010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mnt/data/a_collage_of_four_landscape_digital_photographs_ca.png" id="20" name="Google Shape;20;p4"/>
          <p:cNvPicPr preferRelativeResize="0"/>
          <p:nvPr/>
        </p:nvPicPr>
        <p:blipFill rotWithShape="1">
          <a:blip r:embed="rId3">
            <a:alphaModFix/>
          </a:blip>
          <a:srcRect b="7811" l="0" r="0" t="7811"/>
          <a:stretch/>
        </p:blipFill>
        <p:spPr>
          <a:xfrm>
            <a:off x="0" y="0"/>
            <a:ext cx="1219169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/>
          <p:nvPr/>
        </p:nvSpPr>
        <p:spPr>
          <a:xfrm>
            <a:off x="0" y="0"/>
            <a:ext cx="12191700" cy="6858000"/>
          </a:xfrm>
          <a:prstGeom prst="rect">
            <a:avLst/>
          </a:prstGeom>
          <a:solidFill>
            <a:srgbClr val="0F0D0C">
              <a:alpha val="52160"/>
            </a:srgbClr>
          </a:solidFill>
          <a:ln cap="flat" cmpd="sng" w="12700">
            <a:solidFill>
              <a:srgbClr val="0F0D0C">
                <a:alpha val="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4"/>
          <p:cNvSpPr/>
          <p:nvPr/>
        </p:nvSpPr>
        <p:spPr>
          <a:xfrm>
            <a:off x="640072" y="914400"/>
            <a:ext cx="2217300" cy="567000"/>
          </a:xfrm>
          <a:prstGeom prst="roundRect">
            <a:avLst>
              <a:gd fmla="val 23529" name="adj"/>
            </a:avLst>
          </a:prstGeom>
          <a:solidFill>
            <a:srgbClr val="C7643E"/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4"/>
          <p:cNvSpPr/>
          <p:nvPr/>
        </p:nvSpPr>
        <p:spPr>
          <a:xfrm>
            <a:off x="749795" y="1005874"/>
            <a:ext cx="19215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</a:pPr>
            <a:r>
              <a:rPr b="1" i="0" lang="en-US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OHV GRANT CAMPAIGNS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8368" y="1572768"/>
            <a:ext cx="4937760" cy="566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Play"/>
              <a:buNone/>
            </a:pPr>
            <a:r>
              <a:rPr b="1" i="0" lang="en-US" sz="2900" u="none" cap="none" strike="noStrike">
                <a:solidFill>
                  <a:srgbClr val="FFFFFF"/>
                </a:solidFill>
                <a:latin typeface="Play"/>
                <a:ea typeface="Play"/>
                <a:cs typeface="Play"/>
                <a:sym typeface="Play"/>
              </a:rPr>
              <a:t>2025 Performance Summary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4"/>
          <p:cNvSpPr/>
          <p:nvPr/>
        </p:nvSpPr>
        <p:spPr>
          <a:xfrm>
            <a:off x="662981" y="2242862"/>
            <a:ext cx="4114800" cy="20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3ECE6"/>
              </a:buClr>
              <a:buSzPts val="1500"/>
              <a:buFont typeface="Arial"/>
              <a:buNone/>
            </a:pPr>
            <a:r>
              <a:rPr b="0" i="0" lang="en-US" sz="2000" u="none" cap="none" strike="noStrike">
                <a:solidFill>
                  <a:srgbClr val="F3ECE6"/>
                </a:solidFill>
                <a:latin typeface="Arial"/>
                <a:ea typeface="Arial"/>
                <a:cs typeface="Arial"/>
                <a:sym typeface="Arial"/>
              </a:rPr>
              <a:t>Uintah, Sevier, and Wayne Counties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4"/>
          <p:cNvSpPr/>
          <p:nvPr/>
        </p:nvSpPr>
        <p:spPr>
          <a:xfrm>
            <a:off x="685806" y="2769448"/>
            <a:ext cx="50292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3ECE6"/>
              </a:buClr>
              <a:buSzPts val="1220"/>
              <a:buFont typeface="Arial"/>
              <a:buNone/>
            </a:pPr>
            <a:r>
              <a:rPr b="0" i="0" lang="en-US" sz="1720" u="none" cap="none" strike="noStrike">
                <a:solidFill>
                  <a:srgbClr val="F3ECE6"/>
                </a:solidFill>
                <a:latin typeface="Arial"/>
                <a:ea typeface="Arial"/>
                <a:cs typeface="Arial"/>
                <a:sym typeface="Arial"/>
              </a:rPr>
              <a:t>Digital reach, visitation growth, and visitor-economy outcomes from the OHV grant-funded campaigns.</a:t>
            </a:r>
            <a:endParaRPr b="0" i="0" sz="17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4"/>
          <p:cNvSpPr/>
          <p:nvPr/>
        </p:nvSpPr>
        <p:spPr>
          <a:xfrm>
            <a:off x="685800" y="4118377"/>
            <a:ext cx="1234500" cy="310800"/>
          </a:xfrm>
          <a:prstGeom prst="roundRect">
            <a:avLst>
              <a:gd fmla="val 23529" name="adj"/>
            </a:avLst>
          </a:prstGeom>
          <a:solidFill>
            <a:srgbClr val="C7643E">
              <a:alpha val="92156"/>
            </a:srgbClr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4"/>
          <p:cNvSpPr/>
          <p:nvPr/>
        </p:nvSpPr>
        <p:spPr>
          <a:xfrm>
            <a:off x="731520" y="4200673"/>
            <a:ext cx="1143000" cy="10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80"/>
              <a:buFont typeface="Arial"/>
              <a:buNone/>
            </a:pPr>
            <a:r>
              <a:rPr b="1" i="0" lang="en-US" sz="98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Uintah</a:t>
            </a:r>
            <a:endParaRPr b="0" i="0" sz="98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4"/>
          <p:cNvSpPr/>
          <p:nvPr/>
        </p:nvSpPr>
        <p:spPr>
          <a:xfrm>
            <a:off x="2103120" y="4095477"/>
            <a:ext cx="1234500" cy="310800"/>
          </a:xfrm>
          <a:prstGeom prst="roundRect">
            <a:avLst>
              <a:gd fmla="val 23529" name="adj"/>
            </a:avLst>
          </a:prstGeom>
          <a:solidFill>
            <a:srgbClr val="6D8E78">
              <a:alpha val="92156"/>
            </a:srgbClr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" name="Google Shape;30;p4"/>
          <p:cNvSpPr/>
          <p:nvPr/>
        </p:nvSpPr>
        <p:spPr>
          <a:xfrm>
            <a:off x="2148840" y="4200673"/>
            <a:ext cx="1143000" cy="10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80"/>
              <a:buFont typeface="Arial"/>
              <a:buNone/>
            </a:pPr>
            <a:r>
              <a:rPr b="1" i="0" lang="en-US" sz="98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Sevier</a:t>
            </a:r>
            <a:endParaRPr b="0" i="0" sz="98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4"/>
          <p:cNvSpPr/>
          <p:nvPr/>
        </p:nvSpPr>
        <p:spPr>
          <a:xfrm>
            <a:off x="3520440" y="4118377"/>
            <a:ext cx="1234500" cy="310800"/>
          </a:xfrm>
          <a:prstGeom prst="roundRect">
            <a:avLst>
              <a:gd fmla="val 23529" name="adj"/>
            </a:avLst>
          </a:prstGeom>
          <a:solidFill>
            <a:srgbClr val="D7A33F">
              <a:alpha val="92156"/>
            </a:srgbClr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Google Shape;32;p4"/>
          <p:cNvSpPr/>
          <p:nvPr/>
        </p:nvSpPr>
        <p:spPr>
          <a:xfrm>
            <a:off x="3566160" y="4200673"/>
            <a:ext cx="1143000" cy="10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80"/>
              <a:buFont typeface="Arial"/>
              <a:buNone/>
            </a:pPr>
            <a:r>
              <a:rPr b="1" i="0" lang="en-US" sz="98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Wayne</a:t>
            </a:r>
            <a:endParaRPr b="0" i="0" sz="98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/>
          <p:nvPr/>
        </p:nvSpPr>
        <p:spPr>
          <a:xfrm>
            <a:off x="502920" y="329184"/>
            <a:ext cx="804672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2700"/>
              <a:buFont typeface="Play"/>
              <a:buNone/>
            </a:pPr>
            <a:r>
              <a:rPr b="1" i="0" lang="en-US" sz="2700" u="none" cap="none" strike="noStrike">
                <a:solidFill>
                  <a:srgbClr val="2C2623"/>
                </a:solidFill>
                <a:latin typeface="Play"/>
                <a:ea typeface="Play"/>
                <a:cs typeface="Play"/>
                <a:sym typeface="Play"/>
              </a:rPr>
              <a:t>Cross-county highlights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5"/>
          <p:cNvSpPr/>
          <p:nvPr/>
        </p:nvSpPr>
        <p:spPr>
          <a:xfrm>
            <a:off x="512076" y="676649"/>
            <a:ext cx="9464400" cy="20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1150"/>
              <a:buFont typeface="Arial"/>
              <a:buNone/>
            </a:pPr>
            <a:r>
              <a:rPr b="1" i="0" lang="en-US" sz="1350" u="none" cap="none" strike="noStrike">
                <a:solidFill>
                  <a:srgbClr val="7C7168"/>
                </a:solidFill>
              </a:rPr>
              <a:t>The 2025 OHV grant campaigns drove strong digital lift and positive tourism outcomes across all three counties.</a:t>
            </a:r>
            <a:endParaRPr b="1" i="0" sz="1350" u="none" cap="none" strike="noStrike">
              <a:solidFill>
                <a:schemeClr val="dk1"/>
              </a:solidFill>
            </a:endParaRPr>
          </a:p>
        </p:txBody>
      </p:sp>
      <p:sp>
        <p:nvSpPr>
          <p:cNvPr id="40" name="Google Shape;40;p5"/>
          <p:cNvSpPr/>
          <p:nvPr/>
        </p:nvSpPr>
        <p:spPr>
          <a:xfrm>
            <a:off x="502920" y="1051560"/>
            <a:ext cx="3749040" cy="1005840"/>
          </a:xfrm>
          <a:prstGeom prst="roundRect">
            <a:avLst>
              <a:gd fmla="val 7273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5"/>
          <p:cNvSpPr/>
          <p:nvPr/>
        </p:nvSpPr>
        <p:spPr>
          <a:xfrm>
            <a:off x="502920" y="1051560"/>
            <a:ext cx="3749040" cy="73152"/>
          </a:xfrm>
          <a:prstGeom prst="rect">
            <a:avLst/>
          </a:prstGeom>
          <a:solidFill>
            <a:srgbClr val="C7643E"/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5"/>
          <p:cNvSpPr/>
          <p:nvPr/>
        </p:nvSpPr>
        <p:spPr>
          <a:xfrm>
            <a:off x="758952" y="1261872"/>
            <a:ext cx="338328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7643E"/>
              </a:buClr>
              <a:buSzPts val="2400"/>
              <a:buFont typeface="Play"/>
              <a:buNone/>
            </a:pPr>
            <a:r>
              <a:rPr b="1" i="0" lang="en-US" sz="2400" u="none" cap="none" strike="noStrike">
                <a:solidFill>
                  <a:srgbClr val="C7643E"/>
                </a:solidFill>
                <a:latin typeface="Play"/>
                <a:ea typeface="Play"/>
                <a:cs typeface="Play"/>
                <a:sym typeface="Play"/>
              </a:rPr>
              <a:t>2.21M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5"/>
          <p:cNvSpPr/>
          <p:nvPr/>
        </p:nvSpPr>
        <p:spPr>
          <a:xfrm>
            <a:off x="758952" y="1664208"/>
            <a:ext cx="3383280" cy="201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2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Combined OHV video views</a:t>
            </a:r>
            <a:endParaRPr b="0" i="0" sz="12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5"/>
          <p:cNvSpPr/>
          <p:nvPr/>
        </p:nvSpPr>
        <p:spPr>
          <a:xfrm>
            <a:off x="4224528" y="1051560"/>
            <a:ext cx="3749040" cy="1005840"/>
          </a:xfrm>
          <a:prstGeom prst="roundRect">
            <a:avLst>
              <a:gd fmla="val 7273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5"/>
          <p:cNvSpPr/>
          <p:nvPr/>
        </p:nvSpPr>
        <p:spPr>
          <a:xfrm>
            <a:off x="4224528" y="1051560"/>
            <a:ext cx="3749040" cy="73152"/>
          </a:xfrm>
          <a:prstGeom prst="rect">
            <a:avLst/>
          </a:prstGeom>
          <a:solidFill>
            <a:srgbClr val="6D8E78"/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5"/>
          <p:cNvSpPr/>
          <p:nvPr/>
        </p:nvSpPr>
        <p:spPr>
          <a:xfrm>
            <a:off x="4480560" y="1261872"/>
            <a:ext cx="338328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D8E78"/>
              </a:buClr>
              <a:buSzPts val="2400"/>
              <a:buFont typeface="Play"/>
              <a:buNone/>
            </a:pPr>
            <a:r>
              <a:rPr b="1" i="0" lang="en-US" sz="2400" u="none" cap="none" strike="noStrike">
                <a:solidFill>
                  <a:srgbClr val="6D8E78"/>
                </a:solidFill>
                <a:latin typeface="Play"/>
                <a:ea typeface="Play"/>
                <a:cs typeface="Play"/>
                <a:sym typeface="Play"/>
              </a:rPr>
              <a:t>+$360.7K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5"/>
          <p:cNvSpPr/>
          <p:nvPr/>
        </p:nvSpPr>
        <p:spPr>
          <a:xfrm>
            <a:off x="4480560" y="1664208"/>
            <a:ext cx="3383280" cy="201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2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Combined Transient Room Tax lift</a:t>
            </a:r>
            <a:endParaRPr b="0" i="0" sz="12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5"/>
          <p:cNvSpPr/>
          <p:nvPr/>
        </p:nvSpPr>
        <p:spPr>
          <a:xfrm>
            <a:off x="7946136" y="1051560"/>
            <a:ext cx="3730752" cy="1005840"/>
          </a:xfrm>
          <a:prstGeom prst="roundRect">
            <a:avLst>
              <a:gd fmla="val 7273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5"/>
          <p:cNvSpPr/>
          <p:nvPr/>
        </p:nvSpPr>
        <p:spPr>
          <a:xfrm>
            <a:off x="7946136" y="1051560"/>
            <a:ext cx="3730752" cy="73152"/>
          </a:xfrm>
          <a:prstGeom prst="rect">
            <a:avLst/>
          </a:prstGeom>
          <a:solidFill>
            <a:srgbClr val="D7A33F"/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5"/>
          <p:cNvSpPr/>
          <p:nvPr/>
        </p:nvSpPr>
        <p:spPr>
          <a:xfrm>
            <a:off x="8202168" y="1261872"/>
            <a:ext cx="3364992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7A33F"/>
              </a:buClr>
              <a:buSzPts val="2400"/>
              <a:buFont typeface="Play"/>
              <a:buNone/>
            </a:pPr>
            <a:r>
              <a:rPr b="1" i="0" lang="en-US" sz="2400" u="none" cap="none" strike="noStrike">
                <a:solidFill>
                  <a:srgbClr val="D7A33F"/>
                </a:solidFill>
                <a:latin typeface="Play"/>
                <a:ea typeface="Play"/>
                <a:cs typeface="Play"/>
                <a:sym typeface="Play"/>
              </a:rPr>
              <a:t>+$6.5M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5"/>
          <p:cNvSpPr/>
          <p:nvPr/>
        </p:nvSpPr>
        <p:spPr>
          <a:xfrm>
            <a:off x="8202168" y="1664208"/>
            <a:ext cx="3364992" cy="201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2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Combined visitor spending lift</a:t>
            </a:r>
            <a:endParaRPr b="0" i="0" sz="12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5"/>
          <p:cNvSpPr/>
          <p:nvPr/>
        </p:nvSpPr>
        <p:spPr>
          <a:xfrm>
            <a:off x="502920" y="2304288"/>
            <a:ext cx="3749040" cy="3611880"/>
          </a:xfrm>
          <a:prstGeom prst="roundRect">
            <a:avLst>
              <a:gd fmla="val 2025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5"/>
          <p:cNvSpPr/>
          <p:nvPr/>
        </p:nvSpPr>
        <p:spPr>
          <a:xfrm>
            <a:off x="502920" y="2304288"/>
            <a:ext cx="3749040" cy="73152"/>
          </a:xfrm>
          <a:prstGeom prst="rect">
            <a:avLst/>
          </a:prstGeom>
          <a:solidFill>
            <a:srgbClr val="C7643E"/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mnt/data/ohv_slides/assets/uintah_hero.png" id="54" name="Google Shape;54;p5"/>
          <p:cNvPicPr preferRelativeResize="0"/>
          <p:nvPr/>
        </p:nvPicPr>
        <p:blipFill rotWithShape="1">
          <a:blip r:embed="rId3">
            <a:alphaModFix/>
          </a:blip>
          <a:srcRect b="42378" l="0" r="0" t="42378"/>
          <a:stretch/>
        </p:blipFill>
        <p:spPr>
          <a:xfrm>
            <a:off x="502920" y="2377440"/>
            <a:ext cx="374904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5"/>
          <p:cNvSpPr/>
          <p:nvPr/>
        </p:nvSpPr>
        <p:spPr>
          <a:xfrm>
            <a:off x="502920" y="2377440"/>
            <a:ext cx="3749040" cy="1143000"/>
          </a:xfrm>
          <a:prstGeom prst="rect">
            <a:avLst/>
          </a:prstGeom>
          <a:solidFill>
            <a:srgbClr val="000000">
              <a:alpha val="54901"/>
            </a:srgbClr>
          </a:solidFill>
          <a:ln cap="flat" cmpd="sng" w="12700">
            <a:solidFill>
              <a:srgbClr val="000000">
                <a:alpha val="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5"/>
          <p:cNvSpPr/>
          <p:nvPr/>
        </p:nvSpPr>
        <p:spPr>
          <a:xfrm>
            <a:off x="704088" y="2651760"/>
            <a:ext cx="3346704" cy="16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b="1" i="0" lang="en-US" sz="1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UINTAH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5"/>
          <p:cNvSpPr/>
          <p:nvPr/>
        </p:nvSpPr>
        <p:spPr>
          <a:xfrm>
            <a:off x="704088" y="3730752"/>
            <a:ext cx="3346704" cy="29260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7643E"/>
              </a:buClr>
              <a:buSzPts val="2400"/>
              <a:buFont typeface="Play"/>
              <a:buNone/>
            </a:pPr>
            <a:r>
              <a:rPr b="1" i="0" lang="en-US" sz="2400" u="none" cap="none" strike="noStrike">
                <a:solidFill>
                  <a:srgbClr val="C7643E"/>
                </a:solidFill>
                <a:latin typeface="Play"/>
                <a:ea typeface="Play"/>
                <a:cs typeface="Play"/>
                <a:sym typeface="Play"/>
              </a:rPr>
              <a:t>+213%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5"/>
          <p:cNvSpPr/>
          <p:nvPr/>
        </p:nvSpPr>
        <p:spPr>
          <a:xfrm>
            <a:off x="704088" y="4087368"/>
            <a:ext cx="3346704" cy="1463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20"/>
              <a:buFont typeface="Arial"/>
              <a:buNone/>
            </a:pPr>
            <a:r>
              <a:rPr b="1" i="0" lang="en-US" sz="122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Website traffic lift</a:t>
            </a:r>
            <a:endParaRPr b="0" i="0" sz="12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5"/>
          <p:cNvSpPr/>
          <p:nvPr/>
        </p:nvSpPr>
        <p:spPr>
          <a:xfrm>
            <a:off x="704088" y="4462272"/>
            <a:ext cx="3346704" cy="1463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980"/>
              <a:buFont typeface="Arial"/>
              <a:buNone/>
            </a:pPr>
            <a:r>
              <a:rPr b="0" i="0" lang="en-US" sz="128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Video views: 375,849</a:t>
            </a:r>
            <a:endParaRPr b="0" i="0" sz="128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5"/>
          <p:cNvSpPr/>
          <p:nvPr/>
        </p:nvSpPr>
        <p:spPr>
          <a:xfrm>
            <a:off x="704088" y="4745736"/>
            <a:ext cx="3346704" cy="1463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980"/>
              <a:buFont typeface="Arial"/>
              <a:buNone/>
            </a:pPr>
            <a:r>
              <a:rPr b="0" i="0" lang="en-US" sz="128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Trailhead visits: +19.3%</a:t>
            </a:r>
            <a:endParaRPr b="0" i="0" sz="128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5"/>
          <p:cNvSpPr/>
          <p:nvPr/>
        </p:nvSpPr>
        <p:spPr>
          <a:xfrm>
            <a:off x="704088" y="5029200"/>
            <a:ext cx="3346704" cy="1463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980"/>
              <a:buFont typeface="Arial"/>
              <a:buNone/>
            </a:pPr>
            <a:r>
              <a:rPr b="0" i="0" lang="en-US" sz="128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TRT: +7.0%  |  Spending: +3.2%</a:t>
            </a:r>
            <a:endParaRPr b="0" i="0" sz="128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5"/>
          <p:cNvSpPr/>
          <p:nvPr/>
        </p:nvSpPr>
        <p:spPr>
          <a:xfrm>
            <a:off x="704088" y="5394960"/>
            <a:ext cx="334670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50"/>
              <a:buFont typeface="Arial"/>
              <a:buNone/>
            </a:pPr>
            <a:r>
              <a:rPr b="0" i="1" lang="en-US" sz="85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Traffic compares 2025 vs 2024 website visits.</a:t>
            </a:r>
            <a:endParaRPr b="0" i="0" sz="8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5"/>
          <p:cNvSpPr/>
          <p:nvPr/>
        </p:nvSpPr>
        <p:spPr>
          <a:xfrm>
            <a:off x="4224528" y="2304288"/>
            <a:ext cx="3749040" cy="3611880"/>
          </a:xfrm>
          <a:prstGeom prst="roundRect">
            <a:avLst>
              <a:gd fmla="val 2025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5"/>
          <p:cNvSpPr/>
          <p:nvPr/>
        </p:nvSpPr>
        <p:spPr>
          <a:xfrm>
            <a:off x="4224528" y="2304288"/>
            <a:ext cx="3749040" cy="73152"/>
          </a:xfrm>
          <a:prstGeom prst="rect">
            <a:avLst/>
          </a:prstGeom>
          <a:solidFill>
            <a:srgbClr val="6D8E78"/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mnt/data/ohv_slides/assets/sevier_hero.png" id="65" name="Google Shape;65;p5"/>
          <p:cNvPicPr preferRelativeResize="0"/>
          <p:nvPr/>
        </p:nvPicPr>
        <p:blipFill rotWithShape="1">
          <a:blip r:embed="rId4">
            <a:alphaModFix/>
          </a:blip>
          <a:srcRect b="42378" l="0" r="0" t="42378"/>
          <a:stretch/>
        </p:blipFill>
        <p:spPr>
          <a:xfrm>
            <a:off x="4224528" y="2377440"/>
            <a:ext cx="374904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5"/>
          <p:cNvSpPr/>
          <p:nvPr/>
        </p:nvSpPr>
        <p:spPr>
          <a:xfrm>
            <a:off x="4224528" y="2377440"/>
            <a:ext cx="3749040" cy="1143000"/>
          </a:xfrm>
          <a:prstGeom prst="rect">
            <a:avLst/>
          </a:prstGeom>
          <a:solidFill>
            <a:srgbClr val="000000">
              <a:alpha val="54901"/>
            </a:srgbClr>
          </a:solidFill>
          <a:ln cap="flat" cmpd="sng" w="12700">
            <a:solidFill>
              <a:srgbClr val="000000">
                <a:alpha val="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5"/>
          <p:cNvSpPr/>
          <p:nvPr/>
        </p:nvSpPr>
        <p:spPr>
          <a:xfrm>
            <a:off x="4425696" y="2651760"/>
            <a:ext cx="3346704" cy="16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b="1" i="0" lang="en-US" sz="1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SEVIER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5"/>
          <p:cNvSpPr/>
          <p:nvPr/>
        </p:nvSpPr>
        <p:spPr>
          <a:xfrm>
            <a:off x="4425696" y="3730752"/>
            <a:ext cx="3346704" cy="29260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D8E78"/>
              </a:buClr>
              <a:buSzPts val="2400"/>
              <a:buFont typeface="Play"/>
              <a:buNone/>
            </a:pPr>
            <a:r>
              <a:rPr b="1" i="0" lang="en-US" sz="2400" u="none" cap="none" strike="noStrike">
                <a:solidFill>
                  <a:srgbClr val="6D8E78"/>
                </a:solidFill>
                <a:latin typeface="Play"/>
                <a:ea typeface="Play"/>
                <a:cs typeface="Play"/>
                <a:sym typeface="Play"/>
              </a:rPr>
              <a:t>+433%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5"/>
          <p:cNvSpPr/>
          <p:nvPr/>
        </p:nvSpPr>
        <p:spPr>
          <a:xfrm>
            <a:off x="4425696" y="4087368"/>
            <a:ext cx="3346704" cy="1463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20"/>
              <a:buFont typeface="Arial"/>
              <a:buNone/>
            </a:pPr>
            <a:r>
              <a:rPr b="1" i="0" lang="en-US" sz="122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Website traffic lift</a:t>
            </a:r>
            <a:endParaRPr b="0" i="0" sz="12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5"/>
          <p:cNvSpPr/>
          <p:nvPr/>
        </p:nvSpPr>
        <p:spPr>
          <a:xfrm>
            <a:off x="4425696" y="4462272"/>
            <a:ext cx="3346704" cy="1463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980"/>
              <a:buFont typeface="Arial"/>
              <a:buNone/>
            </a:pPr>
            <a:r>
              <a:rPr b="0" i="0" lang="en-US" sz="128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Video views: 916,519</a:t>
            </a:r>
            <a:endParaRPr b="0" i="0" sz="128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5"/>
          <p:cNvSpPr/>
          <p:nvPr/>
        </p:nvSpPr>
        <p:spPr>
          <a:xfrm>
            <a:off x="4425696" y="4745736"/>
            <a:ext cx="3346704" cy="1463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980"/>
              <a:buFont typeface="Arial"/>
              <a:buNone/>
            </a:pPr>
            <a:r>
              <a:rPr b="0" i="0" lang="en-US" sz="128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Trailhead visits: +4.6%</a:t>
            </a:r>
            <a:endParaRPr b="0" i="0" sz="128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5"/>
          <p:cNvSpPr/>
          <p:nvPr/>
        </p:nvSpPr>
        <p:spPr>
          <a:xfrm>
            <a:off x="4425696" y="5029200"/>
            <a:ext cx="3346704" cy="1463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980"/>
              <a:buFont typeface="Arial"/>
              <a:buNone/>
            </a:pPr>
            <a:r>
              <a:rPr b="0" i="0" lang="en-US" sz="128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TRT: +23.2%  |  Spending: +2.1%</a:t>
            </a:r>
            <a:endParaRPr b="0" i="0" sz="128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5"/>
          <p:cNvSpPr/>
          <p:nvPr/>
        </p:nvSpPr>
        <p:spPr>
          <a:xfrm>
            <a:off x="4425696" y="5394960"/>
            <a:ext cx="334670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50"/>
              <a:buFont typeface="Arial"/>
              <a:buNone/>
            </a:pPr>
            <a:r>
              <a:rPr b="0" i="1" lang="en-US" sz="85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Traffic is daily average pre-grant vs during grant.</a:t>
            </a:r>
            <a:endParaRPr b="0" i="0" sz="8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5"/>
          <p:cNvSpPr/>
          <p:nvPr/>
        </p:nvSpPr>
        <p:spPr>
          <a:xfrm>
            <a:off x="7946136" y="2304288"/>
            <a:ext cx="3730752" cy="3611880"/>
          </a:xfrm>
          <a:prstGeom prst="roundRect">
            <a:avLst>
              <a:gd fmla="val 2025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5"/>
          <p:cNvSpPr/>
          <p:nvPr/>
        </p:nvSpPr>
        <p:spPr>
          <a:xfrm>
            <a:off x="7946136" y="2304288"/>
            <a:ext cx="3730752" cy="73152"/>
          </a:xfrm>
          <a:prstGeom prst="rect">
            <a:avLst/>
          </a:prstGeom>
          <a:solidFill>
            <a:srgbClr val="D7A33F"/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/mnt/data/ohv_slides/assets/wayne_hero.png" id="76" name="Google Shape;76;p5"/>
          <p:cNvPicPr preferRelativeResize="0"/>
          <p:nvPr/>
        </p:nvPicPr>
        <p:blipFill rotWithShape="1">
          <a:blip r:embed="rId5">
            <a:alphaModFix/>
          </a:blip>
          <a:srcRect b="42341" l="0" r="0" t="42341"/>
          <a:stretch/>
        </p:blipFill>
        <p:spPr>
          <a:xfrm>
            <a:off x="7946136" y="2377440"/>
            <a:ext cx="3730752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5"/>
          <p:cNvSpPr/>
          <p:nvPr/>
        </p:nvSpPr>
        <p:spPr>
          <a:xfrm>
            <a:off x="7946136" y="2377440"/>
            <a:ext cx="3730752" cy="1143000"/>
          </a:xfrm>
          <a:prstGeom prst="rect">
            <a:avLst/>
          </a:prstGeom>
          <a:solidFill>
            <a:srgbClr val="000000">
              <a:alpha val="54901"/>
            </a:srgbClr>
          </a:solidFill>
          <a:ln cap="flat" cmpd="sng" w="12700">
            <a:solidFill>
              <a:srgbClr val="000000">
                <a:alpha val="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5"/>
          <p:cNvSpPr/>
          <p:nvPr/>
        </p:nvSpPr>
        <p:spPr>
          <a:xfrm>
            <a:off x="8147304" y="2651760"/>
            <a:ext cx="3328416" cy="16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b="1" i="0" lang="en-US" sz="1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WAYNE</a:t>
            </a:r>
            <a:endParaRPr b="0" i="0" sz="1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5"/>
          <p:cNvSpPr/>
          <p:nvPr/>
        </p:nvSpPr>
        <p:spPr>
          <a:xfrm>
            <a:off x="8147304" y="3730752"/>
            <a:ext cx="3328416" cy="29260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7A33F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D7A33F"/>
                </a:solidFill>
                <a:latin typeface="Play"/>
                <a:ea typeface="Play"/>
                <a:cs typeface="Play"/>
                <a:sym typeface="Play"/>
              </a:rPr>
              <a:t>+1,890.99%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5"/>
          <p:cNvSpPr/>
          <p:nvPr/>
        </p:nvSpPr>
        <p:spPr>
          <a:xfrm>
            <a:off x="8147304" y="4087368"/>
            <a:ext cx="3328416" cy="1463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20"/>
              <a:buFont typeface="Arial"/>
              <a:buNone/>
            </a:pPr>
            <a:r>
              <a:rPr b="1" i="0" lang="en-US" sz="132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Website traffic lift</a:t>
            </a:r>
            <a:endParaRPr b="0" i="0" sz="13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5"/>
          <p:cNvSpPr/>
          <p:nvPr/>
        </p:nvSpPr>
        <p:spPr>
          <a:xfrm>
            <a:off x="8147304" y="4462272"/>
            <a:ext cx="3328416" cy="1463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980"/>
              <a:buFont typeface="Arial"/>
              <a:buNone/>
            </a:pPr>
            <a:r>
              <a:rPr b="0" i="0" lang="en-US" sz="128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Video views: 920,295</a:t>
            </a:r>
            <a:endParaRPr b="0" i="0" sz="128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5"/>
          <p:cNvSpPr/>
          <p:nvPr/>
        </p:nvSpPr>
        <p:spPr>
          <a:xfrm>
            <a:off x="8147304" y="4745736"/>
            <a:ext cx="3328416" cy="1463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980"/>
              <a:buFont typeface="Arial"/>
              <a:buNone/>
            </a:pPr>
            <a:r>
              <a:rPr b="0" i="0" lang="en-US" sz="128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Trailhead visits: +35.4%</a:t>
            </a:r>
            <a:endParaRPr b="0" i="0" sz="128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5"/>
          <p:cNvSpPr/>
          <p:nvPr/>
        </p:nvSpPr>
        <p:spPr>
          <a:xfrm>
            <a:off x="8147304" y="5029200"/>
            <a:ext cx="3328416" cy="1463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980"/>
              <a:buFont typeface="Arial"/>
              <a:buNone/>
            </a:pPr>
            <a:r>
              <a:rPr b="0" i="0" lang="en-US" sz="128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TRT: +9.4%  |  Spending: +4.0%</a:t>
            </a:r>
            <a:endParaRPr b="0" i="0" sz="128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5"/>
          <p:cNvSpPr/>
          <p:nvPr/>
        </p:nvSpPr>
        <p:spPr>
          <a:xfrm>
            <a:off x="8147304" y="5394960"/>
            <a:ext cx="3328416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50"/>
              <a:buFont typeface="Arial"/>
              <a:buNone/>
            </a:pPr>
            <a:r>
              <a:rPr b="0" i="1" lang="en-US" sz="85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Traffic compares 2025 vs 2024 website visits.</a:t>
            </a:r>
            <a:endParaRPr b="0" i="0" sz="8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5"/>
          <p:cNvSpPr/>
          <p:nvPr/>
        </p:nvSpPr>
        <p:spPr>
          <a:xfrm>
            <a:off x="512064" y="6428232"/>
            <a:ext cx="10881360" cy="16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00"/>
              <a:buFont typeface="Arial"/>
              <a:buNone/>
            </a:pPr>
            <a:r>
              <a:rPr b="0" i="1" lang="en-US" sz="9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Note: Sevier website traffic is measured as average daily visits pre-grant vs during-grant; Uintah and Wayne show annual website visits.</a:t>
            </a: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5"/>
          <p:cNvSpPr txBox="1"/>
          <p:nvPr>
            <p:ph idx="4294967295" type="sldNum"/>
          </p:nvPr>
        </p:nvSpPr>
        <p:spPr>
          <a:xfrm>
            <a:off x="11658600" y="6446520"/>
            <a:ext cx="800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7C716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"/>
          <p:cNvSpPr/>
          <p:nvPr/>
        </p:nvSpPr>
        <p:spPr>
          <a:xfrm>
            <a:off x="502920" y="329184"/>
            <a:ext cx="804672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2700"/>
              <a:buFont typeface="Play"/>
              <a:buNone/>
            </a:pPr>
            <a:r>
              <a:rPr b="1" i="0" lang="en-US" sz="2700" u="none" cap="none" strike="noStrike">
                <a:solidFill>
                  <a:srgbClr val="2C2623"/>
                </a:solidFill>
                <a:latin typeface="Play"/>
                <a:ea typeface="Play"/>
                <a:cs typeface="Play"/>
                <a:sym typeface="Play"/>
              </a:rPr>
              <a:t>Uintah County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6"/>
          <p:cNvSpPr/>
          <p:nvPr/>
        </p:nvSpPr>
        <p:spPr>
          <a:xfrm>
            <a:off x="512064" y="676656"/>
            <a:ext cx="8778240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1150"/>
              <a:buFont typeface="Arial"/>
              <a:buNone/>
            </a:pPr>
            <a:r>
              <a:rPr b="0" i="0" lang="en-US" sz="115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Key outcomes from the 2025 OHV Grant campaign</a:t>
            </a:r>
            <a:endParaRPr b="0" i="0" sz="11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/mnt/data/ohv_slides/assets/uintah_hero.png" id="94" name="Google Shape;94;p6"/>
          <p:cNvPicPr preferRelativeResize="0"/>
          <p:nvPr/>
        </p:nvPicPr>
        <p:blipFill rotWithShape="1">
          <a:blip r:embed="rId3">
            <a:alphaModFix/>
          </a:blip>
          <a:srcRect b="18529" l="0" r="0" t="18529"/>
          <a:stretch/>
        </p:blipFill>
        <p:spPr>
          <a:xfrm>
            <a:off x="502920" y="1143000"/>
            <a:ext cx="3886200" cy="489204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6"/>
          <p:cNvSpPr/>
          <p:nvPr/>
        </p:nvSpPr>
        <p:spPr>
          <a:xfrm>
            <a:off x="502920" y="1143000"/>
            <a:ext cx="3886200" cy="4892040"/>
          </a:xfrm>
          <a:prstGeom prst="rect">
            <a:avLst/>
          </a:prstGeom>
          <a:solidFill>
            <a:srgbClr val="000000">
              <a:alpha val="58039"/>
            </a:srgbClr>
          </a:solidFill>
          <a:ln cap="flat" cmpd="sng" w="12700">
            <a:solidFill>
              <a:srgbClr val="000000">
                <a:alpha val="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6"/>
          <p:cNvSpPr/>
          <p:nvPr/>
        </p:nvSpPr>
        <p:spPr>
          <a:xfrm>
            <a:off x="777240" y="1417320"/>
            <a:ext cx="1600200" cy="310896"/>
          </a:xfrm>
          <a:prstGeom prst="roundRect">
            <a:avLst>
              <a:gd fmla="val 23529" name="adj"/>
            </a:avLst>
          </a:prstGeom>
          <a:solidFill>
            <a:srgbClr val="C7643E"/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6"/>
          <p:cNvSpPr/>
          <p:nvPr/>
        </p:nvSpPr>
        <p:spPr>
          <a:xfrm>
            <a:off x="868680" y="1499616"/>
            <a:ext cx="1417320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UINTAH COUNTY</a:t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6"/>
          <p:cNvSpPr/>
          <p:nvPr/>
        </p:nvSpPr>
        <p:spPr>
          <a:xfrm>
            <a:off x="786374" y="5212075"/>
            <a:ext cx="32835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50"/>
              <a:buFont typeface="Arial"/>
              <a:buNone/>
            </a:pPr>
            <a:r>
              <a:rPr b="1" i="0" lang="en-US" sz="135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2025 OHV grant campaign performance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6"/>
          <p:cNvSpPr/>
          <p:nvPr/>
        </p:nvSpPr>
        <p:spPr>
          <a:xfrm>
            <a:off x="786384" y="5495544"/>
            <a:ext cx="2926080" cy="16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2EAE2"/>
              </a:buClr>
              <a:buSzPts val="920"/>
              <a:buFont typeface="Arial"/>
              <a:buNone/>
            </a:pPr>
            <a:r>
              <a:rPr i="0" lang="en-US" sz="920" u="none" cap="none" strike="noStrike">
                <a:solidFill>
                  <a:srgbClr val="F2EAE2"/>
                </a:solidFill>
              </a:rPr>
              <a:t>Digital reach, visitation, and visitor-economy outcomes</a:t>
            </a:r>
            <a:endParaRPr i="0" sz="920" u="none" cap="none" strike="noStrike">
              <a:solidFill>
                <a:schemeClr val="dk1"/>
              </a:solidFill>
            </a:endParaRPr>
          </a:p>
        </p:txBody>
      </p:sp>
      <p:sp>
        <p:nvSpPr>
          <p:cNvPr id="100" name="Google Shape;100;p6"/>
          <p:cNvSpPr/>
          <p:nvPr/>
        </p:nvSpPr>
        <p:spPr>
          <a:xfrm>
            <a:off x="4663440" y="1143000"/>
            <a:ext cx="3355848" cy="1426464"/>
          </a:xfrm>
          <a:prstGeom prst="roundRect">
            <a:avLst>
              <a:gd fmla="val 512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6"/>
          <p:cNvSpPr/>
          <p:nvPr/>
        </p:nvSpPr>
        <p:spPr>
          <a:xfrm>
            <a:off x="4663440" y="1143000"/>
            <a:ext cx="3355848" cy="73152"/>
          </a:xfrm>
          <a:prstGeom prst="rect">
            <a:avLst/>
          </a:prstGeom>
          <a:solidFill>
            <a:srgbClr val="C7643E"/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6"/>
          <p:cNvSpPr/>
          <p:nvPr/>
        </p:nvSpPr>
        <p:spPr>
          <a:xfrm>
            <a:off x="4864608" y="1362456"/>
            <a:ext cx="1938528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7643E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C7643E"/>
                </a:solidFill>
                <a:latin typeface="Play"/>
                <a:ea typeface="Play"/>
                <a:cs typeface="Play"/>
                <a:sym typeface="Play"/>
              </a:rPr>
              <a:t>+213%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6"/>
          <p:cNvSpPr/>
          <p:nvPr/>
        </p:nvSpPr>
        <p:spPr>
          <a:xfrm>
            <a:off x="4864608" y="1746504"/>
            <a:ext cx="1755648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2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Website visits to DinolandTrails.com</a:t>
            </a:r>
            <a:endParaRPr b="0" i="0" sz="12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6"/>
          <p:cNvSpPr/>
          <p:nvPr/>
        </p:nvSpPr>
        <p:spPr>
          <a:xfrm>
            <a:off x="4864608" y="2176272"/>
            <a:ext cx="1755648" cy="1280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16,021 -&gt; 53,101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5" name="Google Shape;105;p6"/>
          <p:cNvCxnSpPr/>
          <p:nvPr/>
        </p:nvCxnSpPr>
        <p:spPr>
          <a:xfrm>
            <a:off x="6766560" y="2167128"/>
            <a:ext cx="950976" cy="0"/>
          </a:xfrm>
          <a:prstGeom prst="straightConnector1">
            <a:avLst/>
          </a:prstGeom>
          <a:noFill/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6" name="Google Shape;106;p6"/>
          <p:cNvSpPr/>
          <p:nvPr/>
        </p:nvSpPr>
        <p:spPr>
          <a:xfrm>
            <a:off x="6812280" y="2029187"/>
            <a:ext cx="310896" cy="137941"/>
          </a:xfrm>
          <a:prstGeom prst="roundRect">
            <a:avLst>
              <a:gd fmla="val 19887" name="adj"/>
            </a:avLst>
          </a:prstGeom>
          <a:solidFill>
            <a:srgbClr val="CFC6BC"/>
          </a:solidFill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6"/>
          <p:cNvSpPr/>
          <p:nvPr/>
        </p:nvSpPr>
        <p:spPr>
          <a:xfrm>
            <a:off x="6757416" y="21945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Base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6"/>
          <p:cNvSpPr/>
          <p:nvPr/>
        </p:nvSpPr>
        <p:spPr>
          <a:xfrm>
            <a:off x="7360920" y="1709928"/>
            <a:ext cx="310896" cy="457200"/>
          </a:xfrm>
          <a:prstGeom prst="roundRect">
            <a:avLst>
              <a:gd fmla="val 8824" name="adj"/>
            </a:avLst>
          </a:prstGeom>
          <a:solidFill>
            <a:srgbClr val="C7643E"/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6"/>
          <p:cNvSpPr/>
          <p:nvPr/>
        </p:nvSpPr>
        <p:spPr>
          <a:xfrm>
            <a:off x="7306056" y="21945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2025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6"/>
          <p:cNvSpPr/>
          <p:nvPr/>
        </p:nvSpPr>
        <p:spPr>
          <a:xfrm>
            <a:off x="8275320" y="1143000"/>
            <a:ext cx="3355848" cy="1426464"/>
          </a:xfrm>
          <a:prstGeom prst="roundRect">
            <a:avLst>
              <a:gd fmla="val 512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6"/>
          <p:cNvSpPr/>
          <p:nvPr/>
        </p:nvSpPr>
        <p:spPr>
          <a:xfrm>
            <a:off x="8275320" y="1143000"/>
            <a:ext cx="3355848" cy="73152"/>
          </a:xfrm>
          <a:prstGeom prst="rect">
            <a:avLst/>
          </a:prstGeom>
          <a:solidFill>
            <a:srgbClr val="C7643E"/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6"/>
          <p:cNvSpPr/>
          <p:nvPr/>
        </p:nvSpPr>
        <p:spPr>
          <a:xfrm rot="5400000">
            <a:off x="8531352" y="1581912"/>
            <a:ext cx="384048" cy="384048"/>
          </a:xfrm>
          <a:prstGeom prst="chevron">
            <a:avLst>
              <a:gd fmla="val 50000" name="adj"/>
            </a:avLst>
          </a:prstGeom>
          <a:solidFill>
            <a:srgbClr val="C7643E">
              <a:alpha val="87843"/>
            </a:srgbClr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6"/>
          <p:cNvSpPr/>
          <p:nvPr/>
        </p:nvSpPr>
        <p:spPr>
          <a:xfrm>
            <a:off x="8988552" y="1380744"/>
            <a:ext cx="2441448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7643E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C7643E"/>
                </a:solidFill>
                <a:latin typeface="Play"/>
                <a:ea typeface="Play"/>
                <a:cs typeface="Play"/>
                <a:sym typeface="Play"/>
              </a:rPr>
              <a:t>375,849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6"/>
          <p:cNvSpPr/>
          <p:nvPr/>
        </p:nvSpPr>
        <p:spPr>
          <a:xfrm>
            <a:off x="8988552" y="1773936"/>
            <a:ext cx="2441448" cy="16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2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OHV video views</a:t>
            </a:r>
            <a:endParaRPr b="0" i="0" sz="12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6"/>
          <p:cNvSpPr/>
          <p:nvPr/>
        </p:nvSpPr>
        <p:spPr>
          <a:xfrm>
            <a:off x="8988552" y="2039112"/>
            <a:ext cx="2487168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Video promotion reach from the grant campaign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6"/>
          <p:cNvSpPr/>
          <p:nvPr/>
        </p:nvSpPr>
        <p:spPr>
          <a:xfrm>
            <a:off x="4663440" y="2743200"/>
            <a:ext cx="3355848" cy="1426464"/>
          </a:xfrm>
          <a:prstGeom prst="roundRect">
            <a:avLst>
              <a:gd fmla="val 512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6"/>
          <p:cNvSpPr/>
          <p:nvPr/>
        </p:nvSpPr>
        <p:spPr>
          <a:xfrm>
            <a:off x="4663440" y="2743200"/>
            <a:ext cx="3355848" cy="73152"/>
          </a:xfrm>
          <a:prstGeom prst="rect">
            <a:avLst/>
          </a:prstGeom>
          <a:solidFill>
            <a:srgbClr val="C7643E"/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6"/>
          <p:cNvSpPr/>
          <p:nvPr/>
        </p:nvSpPr>
        <p:spPr>
          <a:xfrm>
            <a:off x="4864608" y="2962656"/>
            <a:ext cx="1938528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7643E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C7643E"/>
                </a:solidFill>
                <a:latin typeface="Play"/>
                <a:ea typeface="Play"/>
                <a:cs typeface="Play"/>
                <a:sym typeface="Play"/>
              </a:rPr>
              <a:t>+19.3%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6"/>
          <p:cNvSpPr/>
          <p:nvPr/>
        </p:nvSpPr>
        <p:spPr>
          <a:xfrm>
            <a:off x="4864600" y="3346701"/>
            <a:ext cx="18927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2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Butch Cassidy Trailhead / Staging Area visits</a:t>
            </a:r>
            <a:endParaRPr b="0" i="0" sz="12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6"/>
          <p:cNvSpPr/>
          <p:nvPr/>
        </p:nvSpPr>
        <p:spPr>
          <a:xfrm>
            <a:off x="4864608" y="3776472"/>
            <a:ext cx="1755648" cy="1280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780 -&gt; 931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1" name="Google Shape;121;p6"/>
          <p:cNvCxnSpPr/>
          <p:nvPr/>
        </p:nvCxnSpPr>
        <p:spPr>
          <a:xfrm>
            <a:off x="6766560" y="3767328"/>
            <a:ext cx="950976" cy="0"/>
          </a:xfrm>
          <a:prstGeom prst="straightConnector1">
            <a:avLst/>
          </a:prstGeom>
          <a:noFill/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2" name="Google Shape;122;p6"/>
          <p:cNvSpPr/>
          <p:nvPr/>
        </p:nvSpPr>
        <p:spPr>
          <a:xfrm>
            <a:off x="6812280" y="3384282"/>
            <a:ext cx="310896" cy="383046"/>
          </a:xfrm>
          <a:prstGeom prst="roundRect">
            <a:avLst>
              <a:gd fmla="val 8824" name="adj"/>
            </a:avLst>
          </a:prstGeom>
          <a:solidFill>
            <a:srgbClr val="CFC6BC"/>
          </a:solidFill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6"/>
          <p:cNvSpPr/>
          <p:nvPr/>
        </p:nvSpPr>
        <p:spPr>
          <a:xfrm>
            <a:off x="6757416" y="37947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6"/>
          <p:cNvSpPr/>
          <p:nvPr/>
        </p:nvSpPr>
        <p:spPr>
          <a:xfrm>
            <a:off x="7360920" y="3310128"/>
            <a:ext cx="310896" cy="457200"/>
          </a:xfrm>
          <a:prstGeom prst="roundRect">
            <a:avLst>
              <a:gd fmla="val 8824" name="adj"/>
            </a:avLst>
          </a:prstGeom>
          <a:solidFill>
            <a:srgbClr val="C7643E"/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6"/>
          <p:cNvSpPr/>
          <p:nvPr/>
        </p:nvSpPr>
        <p:spPr>
          <a:xfrm>
            <a:off x="7306056" y="37947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2025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6"/>
          <p:cNvSpPr/>
          <p:nvPr/>
        </p:nvSpPr>
        <p:spPr>
          <a:xfrm>
            <a:off x="8275320" y="2743200"/>
            <a:ext cx="3355848" cy="1426464"/>
          </a:xfrm>
          <a:prstGeom prst="roundRect">
            <a:avLst>
              <a:gd fmla="val 512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6"/>
          <p:cNvSpPr/>
          <p:nvPr/>
        </p:nvSpPr>
        <p:spPr>
          <a:xfrm>
            <a:off x="8275320" y="2743200"/>
            <a:ext cx="3355848" cy="73152"/>
          </a:xfrm>
          <a:prstGeom prst="rect">
            <a:avLst/>
          </a:prstGeom>
          <a:solidFill>
            <a:srgbClr val="C7643E"/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6"/>
          <p:cNvSpPr/>
          <p:nvPr/>
        </p:nvSpPr>
        <p:spPr>
          <a:xfrm>
            <a:off x="8476488" y="2962656"/>
            <a:ext cx="1938528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7643E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C7643E"/>
                </a:solidFill>
                <a:latin typeface="Play"/>
                <a:ea typeface="Play"/>
                <a:cs typeface="Play"/>
                <a:sym typeface="Play"/>
              </a:rPr>
              <a:t>+7.0%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6"/>
          <p:cNvSpPr/>
          <p:nvPr/>
        </p:nvSpPr>
        <p:spPr>
          <a:xfrm>
            <a:off x="8476488" y="3346704"/>
            <a:ext cx="1755648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2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Transient Room Tax</a:t>
            </a:r>
            <a:endParaRPr b="0" i="0" sz="12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6"/>
          <p:cNvSpPr/>
          <p:nvPr/>
        </p:nvSpPr>
        <p:spPr>
          <a:xfrm>
            <a:off x="8476488" y="3776472"/>
            <a:ext cx="1755648" cy="1280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$1.115M -&gt; $1.194M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" name="Google Shape;131;p6"/>
          <p:cNvCxnSpPr/>
          <p:nvPr/>
        </p:nvCxnSpPr>
        <p:spPr>
          <a:xfrm>
            <a:off x="10378440" y="3767328"/>
            <a:ext cx="950976" cy="0"/>
          </a:xfrm>
          <a:prstGeom prst="straightConnector1">
            <a:avLst/>
          </a:prstGeom>
          <a:noFill/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2" name="Google Shape;132;p6"/>
          <p:cNvSpPr/>
          <p:nvPr/>
        </p:nvSpPr>
        <p:spPr>
          <a:xfrm>
            <a:off x="10424160" y="3340385"/>
            <a:ext cx="310896" cy="426943"/>
          </a:xfrm>
          <a:prstGeom prst="roundRect">
            <a:avLst>
              <a:gd fmla="val 8824" name="adj"/>
            </a:avLst>
          </a:prstGeom>
          <a:solidFill>
            <a:srgbClr val="CFC6BC"/>
          </a:solidFill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6"/>
          <p:cNvSpPr/>
          <p:nvPr/>
        </p:nvSpPr>
        <p:spPr>
          <a:xfrm>
            <a:off x="10369296" y="37947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6"/>
          <p:cNvSpPr/>
          <p:nvPr/>
        </p:nvSpPr>
        <p:spPr>
          <a:xfrm>
            <a:off x="10972800" y="3310128"/>
            <a:ext cx="310896" cy="457200"/>
          </a:xfrm>
          <a:prstGeom prst="roundRect">
            <a:avLst>
              <a:gd fmla="val 8824" name="adj"/>
            </a:avLst>
          </a:prstGeom>
          <a:solidFill>
            <a:srgbClr val="C7643E"/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6"/>
          <p:cNvSpPr/>
          <p:nvPr/>
        </p:nvSpPr>
        <p:spPr>
          <a:xfrm>
            <a:off x="10917936" y="37947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2025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6"/>
          <p:cNvSpPr/>
          <p:nvPr/>
        </p:nvSpPr>
        <p:spPr>
          <a:xfrm>
            <a:off x="4663440" y="4352544"/>
            <a:ext cx="6967728" cy="1682496"/>
          </a:xfrm>
          <a:prstGeom prst="roundRect">
            <a:avLst>
              <a:gd fmla="val 434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6"/>
          <p:cNvSpPr/>
          <p:nvPr/>
        </p:nvSpPr>
        <p:spPr>
          <a:xfrm>
            <a:off x="4663440" y="4352544"/>
            <a:ext cx="6967728" cy="73152"/>
          </a:xfrm>
          <a:prstGeom prst="rect">
            <a:avLst/>
          </a:prstGeom>
          <a:solidFill>
            <a:srgbClr val="C7643E"/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38" name="Google Shape;138;p6"/>
          <p:cNvCxnSpPr/>
          <p:nvPr/>
        </p:nvCxnSpPr>
        <p:spPr>
          <a:xfrm>
            <a:off x="8147304" y="4645152"/>
            <a:ext cx="0" cy="1170432"/>
          </a:xfrm>
          <a:prstGeom prst="straightConnector1">
            <a:avLst/>
          </a:prstGeom>
          <a:noFill/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9" name="Google Shape;139;p6"/>
          <p:cNvSpPr/>
          <p:nvPr/>
        </p:nvSpPr>
        <p:spPr>
          <a:xfrm>
            <a:off x="4892040" y="4608576"/>
            <a:ext cx="1920240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7643E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C7643E"/>
                </a:solidFill>
                <a:latin typeface="Play"/>
                <a:ea typeface="Play"/>
                <a:cs typeface="Play"/>
                <a:sym typeface="Play"/>
              </a:rPr>
              <a:t>+3.2%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6"/>
          <p:cNvSpPr/>
          <p:nvPr/>
        </p:nvSpPr>
        <p:spPr>
          <a:xfrm>
            <a:off x="4892040" y="5001768"/>
            <a:ext cx="3072384" cy="237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3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Visitor spending on lodging + dining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6"/>
          <p:cNvSpPr/>
          <p:nvPr/>
        </p:nvSpPr>
        <p:spPr>
          <a:xfrm>
            <a:off x="4892040" y="5321808"/>
            <a:ext cx="3072384" cy="1280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$73.4M -&gt; $76.3M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6"/>
          <p:cNvSpPr/>
          <p:nvPr/>
        </p:nvSpPr>
        <p:spPr>
          <a:xfrm>
            <a:off x="8348472" y="4608576"/>
            <a:ext cx="311810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7643E"/>
              </a:buClr>
              <a:buSzPts val="1100"/>
              <a:buFont typeface="Arial"/>
              <a:buNone/>
            </a:pPr>
            <a:r>
              <a:rPr b="1" i="0" lang="en-US" sz="1900" u="none" cap="none" strike="noStrike">
                <a:solidFill>
                  <a:srgbClr val="C7643E"/>
                </a:solidFill>
                <a:latin typeface="Arial"/>
                <a:ea typeface="Arial"/>
                <a:cs typeface="Arial"/>
                <a:sym typeface="Arial"/>
              </a:rPr>
              <a:t>+7.7% overnight trips</a:t>
            </a:r>
            <a:endParaRPr b="0" i="0" sz="1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6"/>
          <p:cNvSpPr/>
          <p:nvPr/>
        </p:nvSpPr>
        <p:spPr>
          <a:xfrm>
            <a:off x="8348472" y="4864608"/>
            <a:ext cx="3136392" cy="219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980"/>
              <a:buFont typeface="Arial"/>
              <a:buNone/>
            </a:pPr>
            <a:r>
              <a:rPr b="1" i="0" lang="en-US" sz="1180" u="none" cap="none" strike="noStrike">
                <a:solidFill>
                  <a:srgbClr val="2C2623"/>
                </a:solidFill>
              </a:rPr>
              <a:t>459.7K -&gt; 495.2K overnight trips in 2025</a:t>
            </a:r>
            <a:endParaRPr b="1" i="0" sz="1180" u="none" cap="none" strike="noStrike">
              <a:solidFill>
                <a:schemeClr val="dk1"/>
              </a:solidFill>
            </a:endParaRPr>
          </a:p>
        </p:txBody>
      </p:sp>
      <p:sp>
        <p:nvSpPr>
          <p:cNvPr id="144" name="Google Shape;144;p6"/>
          <p:cNvSpPr/>
          <p:nvPr/>
        </p:nvSpPr>
        <p:spPr>
          <a:xfrm>
            <a:off x="8348472" y="5385816"/>
            <a:ext cx="923544" cy="274320"/>
          </a:xfrm>
          <a:prstGeom prst="roundRect">
            <a:avLst>
              <a:gd fmla="val 26667" name="adj"/>
            </a:avLst>
          </a:prstGeom>
          <a:solidFill>
            <a:srgbClr val="EFE7DE"/>
          </a:solidFill>
          <a:ln cap="flat" cmpd="sng" w="12700">
            <a:solidFill>
              <a:srgbClr val="EFE7D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6"/>
          <p:cNvSpPr/>
          <p:nvPr/>
        </p:nvSpPr>
        <p:spPr>
          <a:xfrm>
            <a:off x="8375904" y="5458968"/>
            <a:ext cx="868680" cy="9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740"/>
              <a:buFont typeface="Arial"/>
              <a:buNone/>
            </a:pPr>
            <a:r>
              <a:rPr b="0" i="0" lang="en-US" sz="74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Wasatch Front +4.9%</a:t>
            </a:r>
            <a:endParaRPr b="0" i="0" sz="74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6"/>
          <p:cNvSpPr/>
          <p:nvPr/>
        </p:nvSpPr>
        <p:spPr>
          <a:xfrm>
            <a:off x="9363456" y="5385816"/>
            <a:ext cx="923544" cy="274320"/>
          </a:xfrm>
          <a:prstGeom prst="roundRect">
            <a:avLst>
              <a:gd fmla="val 26667" name="adj"/>
            </a:avLst>
          </a:prstGeom>
          <a:solidFill>
            <a:srgbClr val="C7643E">
              <a:alpha val="92156"/>
            </a:srgbClr>
          </a:solidFill>
          <a:ln cap="flat" cmpd="sng" w="12700">
            <a:solidFill>
              <a:srgbClr val="C764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6"/>
          <p:cNvSpPr/>
          <p:nvPr/>
        </p:nvSpPr>
        <p:spPr>
          <a:xfrm>
            <a:off x="9390888" y="5458968"/>
            <a:ext cx="868680" cy="9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40"/>
              <a:buFont typeface="Arial"/>
              <a:buNone/>
            </a:pPr>
            <a:r>
              <a:rPr b="1" i="0" lang="en-US" sz="74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Grand Junction +15.4%</a:t>
            </a:r>
            <a:endParaRPr b="0" i="0" sz="74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6"/>
          <p:cNvSpPr/>
          <p:nvPr/>
        </p:nvSpPr>
        <p:spPr>
          <a:xfrm>
            <a:off x="10378440" y="5385816"/>
            <a:ext cx="923544" cy="274320"/>
          </a:xfrm>
          <a:prstGeom prst="roundRect">
            <a:avLst>
              <a:gd fmla="val 26667" name="adj"/>
            </a:avLst>
          </a:prstGeom>
          <a:solidFill>
            <a:srgbClr val="EFE7DE"/>
          </a:solidFill>
          <a:ln cap="flat" cmpd="sng" w="12700">
            <a:solidFill>
              <a:srgbClr val="EFE7D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6"/>
          <p:cNvSpPr/>
          <p:nvPr/>
        </p:nvSpPr>
        <p:spPr>
          <a:xfrm>
            <a:off x="10405872" y="5458968"/>
            <a:ext cx="868680" cy="9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740"/>
              <a:buFont typeface="Arial"/>
              <a:buNone/>
            </a:pPr>
            <a:r>
              <a:rPr b="0" i="0" lang="en-US" sz="74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Denver +4.5%</a:t>
            </a:r>
            <a:endParaRPr b="0" i="0" sz="74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6"/>
          <p:cNvSpPr/>
          <p:nvPr/>
        </p:nvSpPr>
        <p:spPr>
          <a:xfrm>
            <a:off x="512064" y="6428232"/>
            <a:ext cx="10881360" cy="16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00"/>
              <a:buFont typeface="Arial"/>
              <a:buNone/>
            </a:pPr>
            <a:r>
              <a:rPr b="0" i="1" lang="en-US" sz="9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Source lines supplied by user from Google Analytics, Placer.ai, Utah Tax Commission, and Visa Destination Insights.</a:t>
            </a: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6"/>
          <p:cNvSpPr txBox="1"/>
          <p:nvPr>
            <p:ph idx="4294967295" type="sldNum"/>
          </p:nvPr>
        </p:nvSpPr>
        <p:spPr>
          <a:xfrm>
            <a:off x="11658600" y="6446520"/>
            <a:ext cx="800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7C716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7"/>
          <p:cNvSpPr/>
          <p:nvPr/>
        </p:nvSpPr>
        <p:spPr>
          <a:xfrm>
            <a:off x="502920" y="329184"/>
            <a:ext cx="804672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2700"/>
              <a:buFont typeface="Play"/>
              <a:buNone/>
            </a:pPr>
            <a:r>
              <a:rPr b="1" i="0" lang="en-US" sz="2700" u="none" cap="none" strike="noStrike">
                <a:solidFill>
                  <a:srgbClr val="2C2623"/>
                </a:solidFill>
                <a:latin typeface="Play"/>
                <a:ea typeface="Play"/>
                <a:cs typeface="Play"/>
                <a:sym typeface="Play"/>
              </a:rPr>
              <a:t>Sevier County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7"/>
          <p:cNvSpPr/>
          <p:nvPr/>
        </p:nvSpPr>
        <p:spPr>
          <a:xfrm>
            <a:off x="512064" y="676656"/>
            <a:ext cx="8778240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1150"/>
              <a:buFont typeface="Arial"/>
              <a:buNone/>
            </a:pPr>
            <a:r>
              <a:rPr b="0" i="0" lang="en-US" sz="115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Key outcomes from the 2025 OHV Grant campaign</a:t>
            </a:r>
            <a:endParaRPr b="0" i="0" sz="11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/mnt/data/ohv_slides/assets/sevier_hero.png" id="159" name="Google Shape;159;p7"/>
          <p:cNvPicPr preferRelativeResize="0"/>
          <p:nvPr/>
        </p:nvPicPr>
        <p:blipFill rotWithShape="1">
          <a:blip r:embed="rId3">
            <a:alphaModFix/>
          </a:blip>
          <a:srcRect b="18529" l="0" r="0" t="18529"/>
          <a:stretch/>
        </p:blipFill>
        <p:spPr>
          <a:xfrm>
            <a:off x="502920" y="1143000"/>
            <a:ext cx="3886200" cy="489204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7"/>
          <p:cNvSpPr/>
          <p:nvPr/>
        </p:nvSpPr>
        <p:spPr>
          <a:xfrm>
            <a:off x="502920" y="1143000"/>
            <a:ext cx="3886200" cy="4892040"/>
          </a:xfrm>
          <a:prstGeom prst="rect">
            <a:avLst/>
          </a:prstGeom>
          <a:solidFill>
            <a:srgbClr val="000000">
              <a:alpha val="58039"/>
            </a:srgbClr>
          </a:solidFill>
          <a:ln cap="flat" cmpd="sng" w="12700">
            <a:solidFill>
              <a:srgbClr val="000000">
                <a:alpha val="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7"/>
          <p:cNvSpPr/>
          <p:nvPr/>
        </p:nvSpPr>
        <p:spPr>
          <a:xfrm>
            <a:off x="777240" y="1417320"/>
            <a:ext cx="1600200" cy="310896"/>
          </a:xfrm>
          <a:prstGeom prst="roundRect">
            <a:avLst>
              <a:gd fmla="val 23529" name="adj"/>
            </a:avLst>
          </a:prstGeom>
          <a:solidFill>
            <a:srgbClr val="6D8E78"/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7"/>
          <p:cNvSpPr/>
          <p:nvPr/>
        </p:nvSpPr>
        <p:spPr>
          <a:xfrm>
            <a:off x="868680" y="1499616"/>
            <a:ext cx="1417320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SEVIER COUNTY</a:t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7"/>
          <p:cNvSpPr/>
          <p:nvPr/>
        </p:nvSpPr>
        <p:spPr>
          <a:xfrm>
            <a:off x="786375" y="5212075"/>
            <a:ext cx="3312300" cy="21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50"/>
              <a:buFont typeface="Arial"/>
              <a:buNone/>
            </a:pPr>
            <a:r>
              <a:rPr b="1" i="0" lang="en-US" sz="135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2025 OHV grant campaign performance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7"/>
          <p:cNvSpPr/>
          <p:nvPr/>
        </p:nvSpPr>
        <p:spPr>
          <a:xfrm>
            <a:off x="786384" y="5495544"/>
            <a:ext cx="2926080" cy="16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2EAE2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F2EAE2"/>
                </a:solidFill>
                <a:latin typeface="Arial"/>
                <a:ea typeface="Arial"/>
                <a:cs typeface="Arial"/>
                <a:sym typeface="Arial"/>
              </a:rPr>
              <a:t>Digital reach, visitation, and visitor-economy outcomes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7"/>
          <p:cNvSpPr/>
          <p:nvPr/>
        </p:nvSpPr>
        <p:spPr>
          <a:xfrm>
            <a:off x="4663440" y="1143000"/>
            <a:ext cx="3355848" cy="1426464"/>
          </a:xfrm>
          <a:prstGeom prst="roundRect">
            <a:avLst>
              <a:gd fmla="val 512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7"/>
          <p:cNvSpPr/>
          <p:nvPr/>
        </p:nvSpPr>
        <p:spPr>
          <a:xfrm>
            <a:off x="4663440" y="1143000"/>
            <a:ext cx="3355848" cy="73152"/>
          </a:xfrm>
          <a:prstGeom prst="rect">
            <a:avLst/>
          </a:prstGeom>
          <a:solidFill>
            <a:srgbClr val="6D8E78"/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7"/>
          <p:cNvSpPr/>
          <p:nvPr/>
        </p:nvSpPr>
        <p:spPr>
          <a:xfrm>
            <a:off x="4864608" y="1362456"/>
            <a:ext cx="1938528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D8E78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6D8E78"/>
                </a:solidFill>
                <a:latin typeface="Play"/>
                <a:ea typeface="Play"/>
                <a:cs typeface="Play"/>
                <a:sym typeface="Play"/>
              </a:rPr>
              <a:t>+433%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7"/>
          <p:cNvSpPr/>
          <p:nvPr/>
        </p:nvSpPr>
        <p:spPr>
          <a:xfrm>
            <a:off x="4864608" y="1746504"/>
            <a:ext cx="1755648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3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Traffic to Richfield's OHV webpage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7"/>
          <p:cNvSpPr/>
          <p:nvPr/>
        </p:nvSpPr>
        <p:spPr>
          <a:xfrm>
            <a:off x="4864608" y="2176272"/>
            <a:ext cx="1755648" cy="1280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74/day -&gt; 395/day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0" name="Google Shape;170;p7"/>
          <p:cNvCxnSpPr/>
          <p:nvPr/>
        </p:nvCxnSpPr>
        <p:spPr>
          <a:xfrm>
            <a:off x="6766560" y="2167128"/>
            <a:ext cx="950976" cy="0"/>
          </a:xfrm>
          <a:prstGeom prst="straightConnector1">
            <a:avLst/>
          </a:prstGeom>
          <a:noFill/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1" name="Google Shape;171;p7"/>
          <p:cNvSpPr/>
          <p:nvPr/>
        </p:nvSpPr>
        <p:spPr>
          <a:xfrm>
            <a:off x="6812280" y="2057400"/>
            <a:ext cx="310896" cy="109728"/>
          </a:xfrm>
          <a:prstGeom prst="roundRect">
            <a:avLst>
              <a:gd fmla="val 25000" name="adj"/>
            </a:avLst>
          </a:prstGeom>
          <a:solidFill>
            <a:srgbClr val="CFC6BC"/>
          </a:solidFill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7"/>
          <p:cNvSpPr/>
          <p:nvPr/>
        </p:nvSpPr>
        <p:spPr>
          <a:xfrm>
            <a:off x="6757416" y="21945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Base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7"/>
          <p:cNvSpPr/>
          <p:nvPr/>
        </p:nvSpPr>
        <p:spPr>
          <a:xfrm>
            <a:off x="7360920" y="1709928"/>
            <a:ext cx="310896" cy="457200"/>
          </a:xfrm>
          <a:prstGeom prst="roundRect">
            <a:avLst>
              <a:gd fmla="val 8824" name="adj"/>
            </a:avLst>
          </a:prstGeom>
          <a:solidFill>
            <a:srgbClr val="6D8E78"/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7"/>
          <p:cNvSpPr/>
          <p:nvPr/>
        </p:nvSpPr>
        <p:spPr>
          <a:xfrm>
            <a:off x="7306056" y="21945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2025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7"/>
          <p:cNvSpPr/>
          <p:nvPr/>
        </p:nvSpPr>
        <p:spPr>
          <a:xfrm>
            <a:off x="8275320" y="1143000"/>
            <a:ext cx="3355848" cy="1426464"/>
          </a:xfrm>
          <a:prstGeom prst="roundRect">
            <a:avLst>
              <a:gd fmla="val 512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7"/>
          <p:cNvSpPr/>
          <p:nvPr/>
        </p:nvSpPr>
        <p:spPr>
          <a:xfrm>
            <a:off x="8275320" y="1143000"/>
            <a:ext cx="3355848" cy="73152"/>
          </a:xfrm>
          <a:prstGeom prst="rect">
            <a:avLst/>
          </a:prstGeom>
          <a:solidFill>
            <a:srgbClr val="6D8E78"/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7"/>
          <p:cNvSpPr/>
          <p:nvPr/>
        </p:nvSpPr>
        <p:spPr>
          <a:xfrm rot="5400000">
            <a:off x="8531352" y="1581912"/>
            <a:ext cx="384048" cy="384048"/>
          </a:xfrm>
          <a:prstGeom prst="chevron">
            <a:avLst>
              <a:gd fmla="val 50000" name="adj"/>
            </a:avLst>
          </a:prstGeom>
          <a:solidFill>
            <a:srgbClr val="6D8E78">
              <a:alpha val="87843"/>
            </a:srgbClr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7"/>
          <p:cNvSpPr/>
          <p:nvPr/>
        </p:nvSpPr>
        <p:spPr>
          <a:xfrm>
            <a:off x="8988552" y="1380744"/>
            <a:ext cx="2441448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D8E78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6D8E78"/>
                </a:solidFill>
                <a:latin typeface="Play"/>
                <a:ea typeface="Play"/>
                <a:cs typeface="Play"/>
                <a:sym typeface="Play"/>
              </a:rPr>
              <a:t>916,519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7"/>
          <p:cNvSpPr/>
          <p:nvPr/>
        </p:nvSpPr>
        <p:spPr>
          <a:xfrm>
            <a:off x="8988552" y="1773936"/>
            <a:ext cx="2441448" cy="16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3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OHV video views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7"/>
          <p:cNvSpPr/>
          <p:nvPr/>
        </p:nvSpPr>
        <p:spPr>
          <a:xfrm>
            <a:off x="8988552" y="2039112"/>
            <a:ext cx="2487168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Video promotion reach from the grant campaign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7"/>
          <p:cNvSpPr/>
          <p:nvPr/>
        </p:nvSpPr>
        <p:spPr>
          <a:xfrm>
            <a:off x="4663440" y="2743200"/>
            <a:ext cx="3355848" cy="1426464"/>
          </a:xfrm>
          <a:prstGeom prst="roundRect">
            <a:avLst>
              <a:gd fmla="val 512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7"/>
          <p:cNvSpPr/>
          <p:nvPr/>
        </p:nvSpPr>
        <p:spPr>
          <a:xfrm>
            <a:off x="4663440" y="2743200"/>
            <a:ext cx="3355848" cy="73152"/>
          </a:xfrm>
          <a:prstGeom prst="rect">
            <a:avLst/>
          </a:prstGeom>
          <a:solidFill>
            <a:srgbClr val="6D8E78"/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7"/>
          <p:cNvSpPr/>
          <p:nvPr/>
        </p:nvSpPr>
        <p:spPr>
          <a:xfrm>
            <a:off x="4864608" y="2962656"/>
            <a:ext cx="1938528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D8E78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6D8E78"/>
                </a:solidFill>
                <a:latin typeface="Play"/>
                <a:ea typeface="Play"/>
                <a:cs typeface="Play"/>
                <a:sym typeface="Play"/>
              </a:rPr>
              <a:t>+4.6%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7"/>
          <p:cNvSpPr/>
          <p:nvPr/>
        </p:nvSpPr>
        <p:spPr>
          <a:xfrm>
            <a:off x="4864608" y="3346704"/>
            <a:ext cx="1755648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3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Paiute Trailhead visits vs 2024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7"/>
          <p:cNvSpPr/>
          <p:nvPr/>
        </p:nvSpPr>
        <p:spPr>
          <a:xfrm>
            <a:off x="4864608" y="3776472"/>
            <a:ext cx="1755648" cy="1280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5,037 -&gt; 5,900 -&gt; 6,180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7"/>
          <p:cNvSpPr/>
          <p:nvPr/>
        </p:nvSpPr>
        <p:spPr>
          <a:xfrm>
            <a:off x="4864608" y="3913632"/>
            <a:ext cx="1755648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D8E78"/>
              </a:buClr>
              <a:buSzPts val="860"/>
              <a:buFont typeface="Arial"/>
              <a:buNone/>
            </a:pPr>
            <a:r>
              <a:rPr b="0" i="1" lang="en-US" sz="860" u="none" cap="none" strike="noStrike">
                <a:solidFill>
                  <a:srgbClr val="6D8E78"/>
                </a:solidFill>
                <a:latin typeface="Arial"/>
                <a:ea typeface="Arial"/>
                <a:cs typeface="Arial"/>
                <a:sym typeface="Arial"/>
              </a:rPr>
              <a:t>+23% vs 2023</a:t>
            </a:r>
            <a:endParaRPr b="0" i="0" sz="86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7" name="Google Shape;187;p7"/>
          <p:cNvCxnSpPr/>
          <p:nvPr/>
        </p:nvCxnSpPr>
        <p:spPr>
          <a:xfrm>
            <a:off x="6647688" y="3767328"/>
            <a:ext cx="1188720" cy="0"/>
          </a:xfrm>
          <a:prstGeom prst="straightConnector1">
            <a:avLst/>
          </a:prstGeom>
          <a:noFill/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8" name="Google Shape;188;p7"/>
          <p:cNvSpPr/>
          <p:nvPr/>
        </p:nvSpPr>
        <p:spPr>
          <a:xfrm>
            <a:off x="6693408" y="3394688"/>
            <a:ext cx="256032" cy="372640"/>
          </a:xfrm>
          <a:prstGeom prst="roundRect">
            <a:avLst>
              <a:gd fmla="val 10714" name="adj"/>
            </a:avLst>
          </a:prstGeom>
          <a:solidFill>
            <a:srgbClr val="CFC6BC"/>
          </a:solidFill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7"/>
          <p:cNvSpPr/>
          <p:nvPr/>
        </p:nvSpPr>
        <p:spPr>
          <a:xfrm>
            <a:off x="6638544" y="3794760"/>
            <a:ext cx="365760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23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7"/>
          <p:cNvSpPr/>
          <p:nvPr/>
        </p:nvSpPr>
        <p:spPr>
          <a:xfrm>
            <a:off x="7114032" y="3330843"/>
            <a:ext cx="256032" cy="436485"/>
          </a:xfrm>
          <a:prstGeom prst="roundRect">
            <a:avLst>
              <a:gd fmla="val 10714" name="adj"/>
            </a:avLst>
          </a:prstGeom>
          <a:solidFill>
            <a:srgbClr val="CFC6BC"/>
          </a:solidFill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7"/>
          <p:cNvSpPr/>
          <p:nvPr/>
        </p:nvSpPr>
        <p:spPr>
          <a:xfrm>
            <a:off x="7059168" y="3794760"/>
            <a:ext cx="365760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24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7"/>
          <p:cNvSpPr/>
          <p:nvPr/>
        </p:nvSpPr>
        <p:spPr>
          <a:xfrm>
            <a:off x="7534656" y="3310128"/>
            <a:ext cx="256032" cy="457200"/>
          </a:xfrm>
          <a:prstGeom prst="roundRect">
            <a:avLst>
              <a:gd fmla="val 10714" name="adj"/>
            </a:avLst>
          </a:prstGeom>
          <a:solidFill>
            <a:srgbClr val="6D8E78"/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7"/>
          <p:cNvSpPr/>
          <p:nvPr/>
        </p:nvSpPr>
        <p:spPr>
          <a:xfrm>
            <a:off x="7479792" y="3794760"/>
            <a:ext cx="365760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25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7"/>
          <p:cNvSpPr/>
          <p:nvPr/>
        </p:nvSpPr>
        <p:spPr>
          <a:xfrm>
            <a:off x="8275320" y="2743200"/>
            <a:ext cx="3355848" cy="1426464"/>
          </a:xfrm>
          <a:prstGeom prst="roundRect">
            <a:avLst>
              <a:gd fmla="val 512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7"/>
          <p:cNvSpPr/>
          <p:nvPr/>
        </p:nvSpPr>
        <p:spPr>
          <a:xfrm>
            <a:off x="8275320" y="2743200"/>
            <a:ext cx="3355848" cy="73152"/>
          </a:xfrm>
          <a:prstGeom prst="rect">
            <a:avLst/>
          </a:prstGeom>
          <a:solidFill>
            <a:srgbClr val="6D8E78"/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7"/>
          <p:cNvSpPr/>
          <p:nvPr/>
        </p:nvSpPr>
        <p:spPr>
          <a:xfrm>
            <a:off x="8476488" y="2962656"/>
            <a:ext cx="1938528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D8E78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6D8E78"/>
                </a:solidFill>
                <a:latin typeface="Play"/>
                <a:ea typeface="Play"/>
                <a:cs typeface="Play"/>
                <a:sym typeface="Play"/>
              </a:rPr>
              <a:t>+23.2%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7"/>
          <p:cNvSpPr/>
          <p:nvPr/>
        </p:nvSpPr>
        <p:spPr>
          <a:xfrm>
            <a:off x="8476488" y="3346704"/>
            <a:ext cx="1755648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3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Transient Room Tax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7"/>
          <p:cNvSpPr/>
          <p:nvPr/>
        </p:nvSpPr>
        <p:spPr>
          <a:xfrm>
            <a:off x="8476488" y="3776472"/>
            <a:ext cx="1755648" cy="1280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$831K -&gt; $1.024M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9" name="Google Shape;199;p7"/>
          <p:cNvCxnSpPr/>
          <p:nvPr/>
        </p:nvCxnSpPr>
        <p:spPr>
          <a:xfrm>
            <a:off x="10378440" y="3767328"/>
            <a:ext cx="950976" cy="0"/>
          </a:xfrm>
          <a:prstGeom prst="straightConnector1">
            <a:avLst/>
          </a:prstGeom>
          <a:noFill/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0" name="Google Shape;200;p7"/>
          <p:cNvSpPr/>
          <p:nvPr/>
        </p:nvSpPr>
        <p:spPr>
          <a:xfrm>
            <a:off x="10424160" y="3396248"/>
            <a:ext cx="310896" cy="371080"/>
          </a:xfrm>
          <a:prstGeom prst="roundRect">
            <a:avLst>
              <a:gd fmla="val 8824" name="adj"/>
            </a:avLst>
          </a:prstGeom>
          <a:solidFill>
            <a:srgbClr val="CFC6BC"/>
          </a:solidFill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7"/>
          <p:cNvSpPr/>
          <p:nvPr/>
        </p:nvSpPr>
        <p:spPr>
          <a:xfrm>
            <a:off x="10369296" y="37947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7"/>
          <p:cNvSpPr/>
          <p:nvPr/>
        </p:nvSpPr>
        <p:spPr>
          <a:xfrm>
            <a:off x="10972800" y="3310128"/>
            <a:ext cx="310896" cy="457200"/>
          </a:xfrm>
          <a:prstGeom prst="roundRect">
            <a:avLst>
              <a:gd fmla="val 8824" name="adj"/>
            </a:avLst>
          </a:prstGeom>
          <a:solidFill>
            <a:srgbClr val="6D8E78"/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7"/>
          <p:cNvSpPr/>
          <p:nvPr/>
        </p:nvSpPr>
        <p:spPr>
          <a:xfrm>
            <a:off x="10917936" y="37947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2025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7"/>
          <p:cNvSpPr/>
          <p:nvPr/>
        </p:nvSpPr>
        <p:spPr>
          <a:xfrm>
            <a:off x="4663440" y="4352544"/>
            <a:ext cx="6967728" cy="1682496"/>
          </a:xfrm>
          <a:prstGeom prst="roundRect">
            <a:avLst>
              <a:gd fmla="val 434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7"/>
          <p:cNvSpPr/>
          <p:nvPr/>
        </p:nvSpPr>
        <p:spPr>
          <a:xfrm>
            <a:off x="4663440" y="4352544"/>
            <a:ext cx="6967728" cy="73152"/>
          </a:xfrm>
          <a:prstGeom prst="rect">
            <a:avLst/>
          </a:prstGeom>
          <a:solidFill>
            <a:srgbClr val="6D8E78"/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06" name="Google Shape;206;p7"/>
          <p:cNvCxnSpPr/>
          <p:nvPr/>
        </p:nvCxnSpPr>
        <p:spPr>
          <a:xfrm>
            <a:off x="8147304" y="4645152"/>
            <a:ext cx="0" cy="1170432"/>
          </a:xfrm>
          <a:prstGeom prst="straightConnector1">
            <a:avLst/>
          </a:prstGeom>
          <a:noFill/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7" name="Google Shape;207;p7"/>
          <p:cNvSpPr/>
          <p:nvPr/>
        </p:nvSpPr>
        <p:spPr>
          <a:xfrm>
            <a:off x="4892040" y="4608576"/>
            <a:ext cx="1920240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D8E78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6D8E78"/>
                </a:solidFill>
                <a:latin typeface="Play"/>
                <a:ea typeface="Play"/>
                <a:cs typeface="Play"/>
                <a:sym typeface="Play"/>
              </a:rPr>
              <a:t>+2.1%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7"/>
          <p:cNvSpPr/>
          <p:nvPr/>
        </p:nvSpPr>
        <p:spPr>
          <a:xfrm>
            <a:off x="4892040" y="5001768"/>
            <a:ext cx="3072384" cy="237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3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Visitor spending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7"/>
          <p:cNvSpPr/>
          <p:nvPr/>
        </p:nvSpPr>
        <p:spPr>
          <a:xfrm>
            <a:off x="4892040" y="5321808"/>
            <a:ext cx="3072384" cy="1280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$137.8M -&gt; $140.7M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7"/>
          <p:cNvSpPr/>
          <p:nvPr/>
        </p:nvSpPr>
        <p:spPr>
          <a:xfrm>
            <a:off x="8348472" y="4608576"/>
            <a:ext cx="311810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D8E78"/>
              </a:buClr>
              <a:buSzPts val="1100"/>
              <a:buFont typeface="Arial"/>
              <a:buNone/>
            </a:pPr>
            <a:r>
              <a:rPr b="1" i="0" lang="en-US" sz="1800" u="none" cap="none" strike="noStrike">
                <a:solidFill>
                  <a:srgbClr val="6D8E78"/>
                </a:solidFill>
                <a:latin typeface="Arial"/>
                <a:ea typeface="Arial"/>
                <a:cs typeface="Arial"/>
                <a:sym typeface="Arial"/>
              </a:rPr>
              <a:t>Paiute Trailhead trend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7"/>
          <p:cNvSpPr/>
          <p:nvPr/>
        </p:nvSpPr>
        <p:spPr>
          <a:xfrm>
            <a:off x="8348472" y="4864608"/>
            <a:ext cx="3136392" cy="219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980"/>
              <a:buFont typeface="Arial"/>
              <a:buNone/>
            </a:pPr>
            <a:r>
              <a:rPr b="1" i="0" lang="en-US" sz="980" u="none" cap="none" strike="noStrike">
                <a:solidFill>
                  <a:srgbClr val="2C2623"/>
                </a:solidFill>
              </a:rPr>
              <a:t>2025 delivered the highest count in the 3-year series</a:t>
            </a:r>
            <a:endParaRPr b="1" i="0" sz="980" u="none" cap="none" strike="noStrike">
              <a:solidFill>
                <a:schemeClr val="dk1"/>
              </a:solidFill>
            </a:endParaRPr>
          </a:p>
        </p:txBody>
      </p:sp>
      <p:sp>
        <p:nvSpPr>
          <p:cNvPr id="212" name="Google Shape;212;p7"/>
          <p:cNvSpPr/>
          <p:nvPr/>
        </p:nvSpPr>
        <p:spPr>
          <a:xfrm>
            <a:off x="8348472" y="5385816"/>
            <a:ext cx="923544" cy="274320"/>
          </a:xfrm>
          <a:prstGeom prst="roundRect">
            <a:avLst>
              <a:gd fmla="val 26667" name="adj"/>
            </a:avLst>
          </a:prstGeom>
          <a:solidFill>
            <a:srgbClr val="EFE7DE"/>
          </a:solidFill>
          <a:ln cap="flat" cmpd="sng" w="12700">
            <a:solidFill>
              <a:srgbClr val="EFE7D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7"/>
          <p:cNvSpPr/>
          <p:nvPr/>
        </p:nvSpPr>
        <p:spPr>
          <a:xfrm>
            <a:off x="8375904" y="5458968"/>
            <a:ext cx="868680" cy="9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740"/>
              <a:buFont typeface="Arial"/>
              <a:buNone/>
            </a:pPr>
            <a:r>
              <a:rPr b="0" i="0" lang="en-US" sz="74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2023: 5,037</a:t>
            </a:r>
            <a:endParaRPr b="0" i="0" sz="74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7"/>
          <p:cNvSpPr/>
          <p:nvPr/>
        </p:nvSpPr>
        <p:spPr>
          <a:xfrm>
            <a:off x="9363456" y="5385816"/>
            <a:ext cx="923544" cy="274320"/>
          </a:xfrm>
          <a:prstGeom prst="roundRect">
            <a:avLst>
              <a:gd fmla="val 26667" name="adj"/>
            </a:avLst>
          </a:prstGeom>
          <a:solidFill>
            <a:srgbClr val="6D8E78">
              <a:alpha val="92156"/>
            </a:srgbClr>
          </a:solidFill>
          <a:ln cap="flat" cmpd="sng" w="12700">
            <a:solidFill>
              <a:srgbClr val="6D8E7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7"/>
          <p:cNvSpPr/>
          <p:nvPr/>
        </p:nvSpPr>
        <p:spPr>
          <a:xfrm>
            <a:off x="9390888" y="5458968"/>
            <a:ext cx="868680" cy="9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40"/>
              <a:buFont typeface="Arial"/>
              <a:buNone/>
            </a:pPr>
            <a:r>
              <a:rPr b="1" i="0" lang="en-US" sz="74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2024: 5,900</a:t>
            </a:r>
            <a:endParaRPr b="0" i="0" sz="74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7"/>
          <p:cNvSpPr/>
          <p:nvPr/>
        </p:nvSpPr>
        <p:spPr>
          <a:xfrm>
            <a:off x="10378440" y="5385816"/>
            <a:ext cx="923544" cy="274320"/>
          </a:xfrm>
          <a:prstGeom prst="roundRect">
            <a:avLst>
              <a:gd fmla="val 26667" name="adj"/>
            </a:avLst>
          </a:prstGeom>
          <a:solidFill>
            <a:srgbClr val="EFE7DE"/>
          </a:solidFill>
          <a:ln cap="flat" cmpd="sng" w="12700">
            <a:solidFill>
              <a:srgbClr val="EFE7D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7"/>
          <p:cNvSpPr/>
          <p:nvPr/>
        </p:nvSpPr>
        <p:spPr>
          <a:xfrm>
            <a:off x="10405872" y="5458968"/>
            <a:ext cx="868680" cy="9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740"/>
              <a:buFont typeface="Arial"/>
              <a:buNone/>
            </a:pPr>
            <a:r>
              <a:rPr b="0" i="0" lang="en-US" sz="74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2025: 6,180</a:t>
            </a:r>
            <a:endParaRPr b="0" i="0" sz="74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7"/>
          <p:cNvSpPr/>
          <p:nvPr/>
        </p:nvSpPr>
        <p:spPr>
          <a:xfrm>
            <a:off x="512064" y="6428232"/>
            <a:ext cx="10881360" cy="16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00"/>
              <a:buFont typeface="Arial"/>
              <a:buNone/>
            </a:pPr>
            <a:r>
              <a:rPr b="0" i="1" lang="en-US" sz="9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Source lines supplied by user from Google Analytics, Placer.ai, Utah Tax Commission, and Visa Destination Insights.</a:t>
            </a: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7"/>
          <p:cNvSpPr txBox="1"/>
          <p:nvPr>
            <p:ph idx="4294967295" type="sldNum"/>
          </p:nvPr>
        </p:nvSpPr>
        <p:spPr>
          <a:xfrm>
            <a:off x="11658600" y="6446520"/>
            <a:ext cx="800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7C716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8"/>
          <p:cNvSpPr/>
          <p:nvPr/>
        </p:nvSpPr>
        <p:spPr>
          <a:xfrm>
            <a:off x="502920" y="329184"/>
            <a:ext cx="804672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2700"/>
              <a:buFont typeface="Play"/>
              <a:buNone/>
            </a:pPr>
            <a:r>
              <a:rPr b="1" i="0" lang="en-US" sz="2700" u="none" cap="none" strike="noStrike">
                <a:solidFill>
                  <a:srgbClr val="2C2623"/>
                </a:solidFill>
                <a:latin typeface="Play"/>
                <a:ea typeface="Play"/>
                <a:cs typeface="Play"/>
                <a:sym typeface="Play"/>
              </a:rPr>
              <a:t>Wayne County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8"/>
          <p:cNvSpPr/>
          <p:nvPr/>
        </p:nvSpPr>
        <p:spPr>
          <a:xfrm>
            <a:off x="512064" y="676656"/>
            <a:ext cx="8778240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1150"/>
              <a:buFont typeface="Arial"/>
              <a:buNone/>
            </a:pPr>
            <a:r>
              <a:rPr b="0" i="0" lang="en-US" sz="115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Key outcomes from the 2025 OHV Grant campaign</a:t>
            </a:r>
            <a:endParaRPr b="0" i="0" sz="11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/mnt/data/ohv_slides/assets/wayne_hero.png" id="227" name="Google Shape;227;p8"/>
          <p:cNvPicPr preferRelativeResize="0"/>
          <p:nvPr/>
        </p:nvPicPr>
        <p:blipFill rotWithShape="1">
          <a:blip r:embed="rId3">
            <a:alphaModFix/>
          </a:blip>
          <a:srcRect b="18529" l="0" r="0" t="18529"/>
          <a:stretch/>
        </p:blipFill>
        <p:spPr>
          <a:xfrm>
            <a:off x="502920" y="1143000"/>
            <a:ext cx="3886200" cy="489204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8"/>
          <p:cNvSpPr/>
          <p:nvPr/>
        </p:nvSpPr>
        <p:spPr>
          <a:xfrm>
            <a:off x="502920" y="1143000"/>
            <a:ext cx="3886200" cy="4892040"/>
          </a:xfrm>
          <a:prstGeom prst="rect">
            <a:avLst/>
          </a:prstGeom>
          <a:solidFill>
            <a:srgbClr val="000000">
              <a:alpha val="58039"/>
            </a:srgbClr>
          </a:solidFill>
          <a:ln cap="flat" cmpd="sng" w="12700">
            <a:solidFill>
              <a:srgbClr val="000000">
                <a:alpha val="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8"/>
          <p:cNvSpPr/>
          <p:nvPr/>
        </p:nvSpPr>
        <p:spPr>
          <a:xfrm>
            <a:off x="777240" y="1417320"/>
            <a:ext cx="1600200" cy="310896"/>
          </a:xfrm>
          <a:prstGeom prst="roundRect">
            <a:avLst>
              <a:gd fmla="val 23529" name="adj"/>
            </a:avLst>
          </a:prstGeom>
          <a:solidFill>
            <a:srgbClr val="D7A33F"/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8"/>
          <p:cNvSpPr/>
          <p:nvPr/>
        </p:nvSpPr>
        <p:spPr>
          <a:xfrm>
            <a:off x="868680" y="1499616"/>
            <a:ext cx="1417320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WAYNE COUNTY</a:t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8"/>
          <p:cNvSpPr/>
          <p:nvPr/>
        </p:nvSpPr>
        <p:spPr>
          <a:xfrm>
            <a:off x="786374" y="5212076"/>
            <a:ext cx="3355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50"/>
              <a:buFont typeface="Arial"/>
              <a:buNone/>
            </a:pPr>
            <a:r>
              <a:rPr b="1" i="0" lang="en-US" sz="135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2025 OHV grant campaign performance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8"/>
          <p:cNvSpPr/>
          <p:nvPr/>
        </p:nvSpPr>
        <p:spPr>
          <a:xfrm>
            <a:off x="786384" y="5495544"/>
            <a:ext cx="2926080" cy="16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2EAE2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F2EAE2"/>
                </a:solidFill>
                <a:latin typeface="Arial"/>
                <a:ea typeface="Arial"/>
                <a:cs typeface="Arial"/>
                <a:sym typeface="Arial"/>
              </a:rPr>
              <a:t>Digital reach, visitation, and visitor-economy outcomes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8"/>
          <p:cNvSpPr/>
          <p:nvPr/>
        </p:nvSpPr>
        <p:spPr>
          <a:xfrm>
            <a:off x="4663440" y="1143000"/>
            <a:ext cx="3355848" cy="1426464"/>
          </a:xfrm>
          <a:prstGeom prst="roundRect">
            <a:avLst>
              <a:gd fmla="val 512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8"/>
          <p:cNvSpPr/>
          <p:nvPr/>
        </p:nvSpPr>
        <p:spPr>
          <a:xfrm>
            <a:off x="4663440" y="1143000"/>
            <a:ext cx="3355848" cy="73152"/>
          </a:xfrm>
          <a:prstGeom prst="rect">
            <a:avLst/>
          </a:prstGeom>
          <a:solidFill>
            <a:srgbClr val="D7A33F"/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8"/>
          <p:cNvSpPr/>
          <p:nvPr/>
        </p:nvSpPr>
        <p:spPr>
          <a:xfrm>
            <a:off x="4864608" y="1362456"/>
            <a:ext cx="1938528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7A33F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D7A33F"/>
                </a:solidFill>
                <a:latin typeface="Play"/>
                <a:ea typeface="Play"/>
                <a:cs typeface="Play"/>
                <a:sym typeface="Play"/>
              </a:rPr>
              <a:t>+1,890.99%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8"/>
          <p:cNvSpPr/>
          <p:nvPr/>
        </p:nvSpPr>
        <p:spPr>
          <a:xfrm>
            <a:off x="4864608" y="1746504"/>
            <a:ext cx="1755648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3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Traffic to Capitol Reef's OHV webpage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8"/>
          <p:cNvSpPr/>
          <p:nvPr/>
        </p:nvSpPr>
        <p:spPr>
          <a:xfrm>
            <a:off x="4864608" y="2176272"/>
            <a:ext cx="1755648" cy="1280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2,043 -&gt; 40,676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8" name="Google Shape;238;p8"/>
          <p:cNvCxnSpPr/>
          <p:nvPr/>
        </p:nvCxnSpPr>
        <p:spPr>
          <a:xfrm>
            <a:off x="6766560" y="2167128"/>
            <a:ext cx="950976" cy="0"/>
          </a:xfrm>
          <a:prstGeom prst="straightConnector1">
            <a:avLst/>
          </a:prstGeom>
          <a:noFill/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9" name="Google Shape;239;p8"/>
          <p:cNvSpPr/>
          <p:nvPr/>
        </p:nvSpPr>
        <p:spPr>
          <a:xfrm>
            <a:off x="6812280" y="2057400"/>
            <a:ext cx="310896" cy="109728"/>
          </a:xfrm>
          <a:prstGeom prst="roundRect">
            <a:avLst>
              <a:gd fmla="val 25000" name="adj"/>
            </a:avLst>
          </a:prstGeom>
          <a:solidFill>
            <a:srgbClr val="CFC6BC"/>
          </a:solidFill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8"/>
          <p:cNvSpPr/>
          <p:nvPr/>
        </p:nvSpPr>
        <p:spPr>
          <a:xfrm>
            <a:off x="6757416" y="21945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Base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8"/>
          <p:cNvSpPr/>
          <p:nvPr/>
        </p:nvSpPr>
        <p:spPr>
          <a:xfrm>
            <a:off x="7360920" y="1709928"/>
            <a:ext cx="310896" cy="457200"/>
          </a:xfrm>
          <a:prstGeom prst="roundRect">
            <a:avLst>
              <a:gd fmla="val 8824" name="adj"/>
            </a:avLst>
          </a:prstGeom>
          <a:solidFill>
            <a:srgbClr val="D7A33F"/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8"/>
          <p:cNvSpPr/>
          <p:nvPr/>
        </p:nvSpPr>
        <p:spPr>
          <a:xfrm>
            <a:off x="7306056" y="21945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2025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8"/>
          <p:cNvSpPr/>
          <p:nvPr/>
        </p:nvSpPr>
        <p:spPr>
          <a:xfrm>
            <a:off x="8275320" y="1143000"/>
            <a:ext cx="3355848" cy="1426464"/>
          </a:xfrm>
          <a:prstGeom prst="roundRect">
            <a:avLst>
              <a:gd fmla="val 512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8"/>
          <p:cNvSpPr/>
          <p:nvPr/>
        </p:nvSpPr>
        <p:spPr>
          <a:xfrm>
            <a:off x="8275320" y="1143000"/>
            <a:ext cx="3355848" cy="73152"/>
          </a:xfrm>
          <a:prstGeom prst="rect">
            <a:avLst/>
          </a:prstGeom>
          <a:solidFill>
            <a:srgbClr val="D7A33F"/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8"/>
          <p:cNvSpPr/>
          <p:nvPr/>
        </p:nvSpPr>
        <p:spPr>
          <a:xfrm rot="5400000">
            <a:off x="8531352" y="1581912"/>
            <a:ext cx="384048" cy="384048"/>
          </a:xfrm>
          <a:prstGeom prst="chevron">
            <a:avLst>
              <a:gd fmla="val 50000" name="adj"/>
            </a:avLst>
          </a:prstGeom>
          <a:solidFill>
            <a:srgbClr val="D7A33F">
              <a:alpha val="87843"/>
            </a:srgbClr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8"/>
          <p:cNvSpPr/>
          <p:nvPr/>
        </p:nvSpPr>
        <p:spPr>
          <a:xfrm>
            <a:off x="8988552" y="1380744"/>
            <a:ext cx="2441448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7A33F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D7A33F"/>
                </a:solidFill>
                <a:latin typeface="Play"/>
                <a:ea typeface="Play"/>
                <a:cs typeface="Play"/>
                <a:sym typeface="Play"/>
              </a:rPr>
              <a:t>920,295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8"/>
          <p:cNvSpPr/>
          <p:nvPr/>
        </p:nvSpPr>
        <p:spPr>
          <a:xfrm>
            <a:off x="8988552" y="1773936"/>
            <a:ext cx="2441448" cy="16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3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OHV video views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8"/>
          <p:cNvSpPr/>
          <p:nvPr/>
        </p:nvSpPr>
        <p:spPr>
          <a:xfrm>
            <a:off x="8988552" y="2039112"/>
            <a:ext cx="2487168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Video promotion reach from the grant campaign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8"/>
          <p:cNvSpPr/>
          <p:nvPr/>
        </p:nvSpPr>
        <p:spPr>
          <a:xfrm>
            <a:off x="4663440" y="2743200"/>
            <a:ext cx="3355848" cy="1426464"/>
          </a:xfrm>
          <a:prstGeom prst="roundRect">
            <a:avLst>
              <a:gd fmla="val 512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8"/>
          <p:cNvSpPr/>
          <p:nvPr/>
        </p:nvSpPr>
        <p:spPr>
          <a:xfrm>
            <a:off x="4663440" y="2743200"/>
            <a:ext cx="3355848" cy="73152"/>
          </a:xfrm>
          <a:prstGeom prst="rect">
            <a:avLst/>
          </a:prstGeom>
          <a:solidFill>
            <a:srgbClr val="D7A33F"/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8"/>
          <p:cNvSpPr/>
          <p:nvPr/>
        </p:nvSpPr>
        <p:spPr>
          <a:xfrm>
            <a:off x="4864608" y="2962656"/>
            <a:ext cx="1938528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7A33F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D7A33F"/>
                </a:solidFill>
                <a:latin typeface="Play"/>
                <a:ea typeface="Play"/>
                <a:cs typeface="Play"/>
                <a:sym typeface="Play"/>
              </a:rPr>
              <a:t>+35.4%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8"/>
          <p:cNvSpPr/>
          <p:nvPr/>
        </p:nvSpPr>
        <p:spPr>
          <a:xfrm>
            <a:off x="4864608" y="3346704"/>
            <a:ext cx="1755648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3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Swing Arm City visits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8"/>
          <p:cNvSpPr/>
          <p:nvPr/>
        </p:nvSpPr>
        <p:spPr>
          <a:xfrm>
            <a:off x="4864608" y="3776472"/>
            <a:ext cx="1755648" cy="1280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864 -&gt; 1,162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4" name="Google Shape;254;p8"/>
          <p:cNvCxnSpPr/>
          <p:nvPr/>
        </p:nvCxnSpPr>
        <p:spPr>
          <a:xfrm>
            <a:off x="6766560" y="3767328"/>
            <a:ext cx="950976" cy="0"/>
          </a:xfrm>
          <a:prstGeom prst="straightConnector1">
            <a:avLst/>
          </a:prstGeom>
          <a:noFill/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5" name="Google Shape;255;p8"/>
          <p:cNvSpPr/>
          <p:nvPr/>
        </p:nvSpPr>
        <p:spPr>
          <a:xfrm>
            <a:off x="6812280" y="3427379"/>
            <a:ext cx="310896" cy="339949"/>
          </a:xfrm>
          <a:prstGeom prst="roundRect">
            <a:avLst>
              <a:gd fmla="val 8824" name="adj"/>
            </a:avLst>
          </a:prstGeom>
          <a:solidFill>
            <a:srgbClr val="CFC6BC"/>
          </a:solidFill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8"/>
          <p:cNvSpPr/>
          <p:nvPr/>
        </p:nvSpPr>
        <p:spPr>
          <a:xfrm>
            <a:off x="6757416" y="37947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8"/>
          <p:cNvSpPr/>
          <p:nvPr/>
        </p:nvSpPr>
        <p:spPr>
          <a:xfrm>
            <a:off x="7360920" y="3310128"/>
            <a:ext cx="310896" cy="457200"/>
          </a:xfrm>
          <a:prstGeom prst="roundRect">
            <a:avLst>
              <a:gd fmla="val 8824" name="adj"/>
            </a:avLst>
          </a:prstGeom>
          <a:solidFill>
            <a:srgbClr val="D7A33F"/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8"/>
          <p:cNvSpPr/>
          <p:nvPr/>
        </p:nvSpPr>
        <p:spPr>
          <a:xfrm>
            <a:off x="7306056" y="37947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2025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8"/>
          <p:cNvSpPr/>
          <p:nvPr/>
        </p:nvSpPr>
        <p:spPr>
          <a:xfrm>
            <a:off x="8275320" y="2743200"/>
            <a:ext cx="3355848" cy="1426464"/>
          </a:xfrm>
          <a:prstGeom prst="roundRect">
            <a:avLst>
              <a:gd fmla="val 512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8"/>
          <p:cNvSpPr/>
          <p:nvPr/>
        </p:nvSpPr>
        <p:spPr>
          <a:xfrm>
            <a:off x="8275320" y="2743200"/>
            <a:ext cx="3355848" cy="73152"/>
          </a:xfrm>
          <a:prstGeom prst="rect">
            <a:avLst/>
          </a:prstGeom>
          <a:solidFill>
            <a:srgbClr val="D7A33F"/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8"/>
          <p:cNvSpPr/>
          <p:nvPr/>
        </p:nvSpPr>
        <p:spPr>
          <a:xfrm>
            <a:off x="8476488" y="2962656"/>
            <a:ext cx="1938528" cy="347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7A33F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D7A33F"/>
                </a:solidFill>
                <a:latin typeface="Play"/>
                <a:ea typeface="Play"/>
                <a:cs typeface="Play"/>
                <a:sym typeface="Play"/>
              </a:rPr>
              <a:t>+9.4%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8"/>
          <p:cNvSpPr/>
          <p:nvPr/>
        </p:nvSpPr>
        <p:spPr>
          <a:xfrm>
            <a:off x="8476488" y="3346704"/>
            <a:ext cx="1755648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3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Transient Room Tax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8"/>
          <p:cNvSpPr/>
          <p:nvPr/>
        </p:nvSpPr>
        <p:spPr>
          <a:xfrm>
            <a:off x="8476488" y="3776472"/>
            <a:ext cx="1755648" cy="1280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$944K -&gt; $1.033M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4" name="Google Shape;264;p8"/>
          <p:cNvCxnSpPr/>
          <p:nvPr/>
        </p:nvCxnSpPr>
        <p:spPr>
          <a:xfrm>
            <a:off x="10378440" y="3767328"/>
            <a:ext cx="950976" cy="0"/>
          </a:xfrm>
          <a:prstGeom prst="straightConnector1">
            <a:avLst/>
          </a:prstGeom>
          <a:noFill/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65" name="Google Shape;265;p8"/>
          <p:cNvSpPr/>
          <p:nvPr/>
        </p:nvSpPr>
        <p:spPr>
          <a:xfrm>
            <a:off x="10424160" y="3349450"/>
            <a:ext cx="310896" cy="417878"/>
          </a:xfrm>
          <a:prstGeom prst="roundRect">
            <a:avLst>
              <a:gd fmla="val 8824" name="adj"/>
            </a:avLst>
          </a:prstGeom>
          <a:solidFill>
            <a:srgbClr val="CFC6BC"/>
          </a:solidFill>
          <a:ln cap="flat" cmpd="sng" w="12700">
            <a:solidFill>
              <a:srgbClr val="CFC6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8"/>
          <p:cNvSpPr/>
          <p:nvPr/>
        </p:nvSpPr>
        <p:spPr>
          <a:xfrm>
            <a:off x="10369296" y="37947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8"/>
          <p:cNvSpPr/>
          <p:nvPr/>
        </p:nvSpPr>
        <p:spPr>
          <a:xfrm>
            <a:off x="10972800" y="3310128"/>
            <a:ext cx="310896" cy="457200"/>
          </a:xfrm>
          <a:prstGeom prst="roundRect">
            <a:avLst>
              <a:gd fmla="val 8824" name="adj"/>
            </a:avLst>
          </a:prstGeom>
          <a:solidFill>
            <a:srgbClr val="D7A33F"/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8"/>
          <p:cNvSpPr/>
          <p:nvPr/>
        </p:nvSpPr>
        <p:spPr>
          <a:xfrm>
            <a:off x="10917936" y="3794760"/>
            <a:ext cx="420624" cy="109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2025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8"/>
          <p:cNvSpPr/>
          <p:nvPr/>
        </p:nvSpPr>
        <p:spPr>
          <a:xfrm>
            <a:off x="4663440" y="4352544"/>
            <a:ext cx="6967728" cy="1682496"/>
          </a:xfrm>
          <a:prstGeom prst="roundRect">
            <a:avLst>
              <a:gd fmla="val 4348" name="adj"/>
            </a:avLst>
          </a:prstGeom>
          <a:solidFill>
            <a:srgbClr val="FFFDFC"/>
          </a:solidFill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  <a:effectLst>
            <a:outerShdw blurRad="19050" rotWithShape="0" algn="bl" dir="2700000" dist="12700">
              <a:srgbClr val="000000">
                <a:alpha val="1215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8"/>
          <p:cNvSpPr/>
          <p:nvPr/>
        </p:nvSpPr>
        <p:spPr>
          <a:xfrm>
            <a:off x="4663440" y="4352544"/>
            <a:ext cx="6967728" cy="73152"/>
          </a:xfrm>
          <a:prstGeom prst="rect">
            <a:avLst/>
          </a:prstGeom>
          <a:solidFill>
            <a:srgbClr val="D7A33F"/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71" name="Google Shape;271;p8"/>
          <p:cNvCxnSpPr/>
          <p:nvPr/>
        </p:nvCxnSpPr>
        <p:spPr>
          <a:xfrm>
            <a:off x="8147304" y="4645152"/>
            <a:ext cx="0" cy="1170432"/>
          </a:xfrm>
          <a:prstGeom prst="straightConnector1">
            <a:avLst/>
          </a:prstGeom>
          <a:noFill/>
          <a:ln cap="flat" cmpd="sng" w="12700">
            <a:solidFill>
              <a:srgbClr val="D8CEC3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2" name="Google Shape;272;p8"/>
          <p:cNvSpPr/>
          <p:nvPr/>
        </p:nvSpPr>
        <p:spPr>
          <a:xfrm>
            <a:off x="4892040" y="4608576"/>
            <a:ext cx="1920240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7A33F"/>
              </a:buClr>
              <a:buSzPts val="2200"/>
              <a:buFont typeface="Play"/>
              <a:buNone/>
            </a:pPr>
            <a:r>
              <a:rPr b="1" i="0" lang="en-US" sz="2200" u="none" cap="none" strike="noStrike">
                <a:solidFill>
                  <a:srgbClr val="D7A33F"/>
                </a:solidFill>
                <a:latin typeface="Play"/>
                <a:ea typeface="Play"/>
                <a:cs typeface="Play"/>
                <a:sym typeface="Play"/>
              </a:rPr>
              <a:t>+4.0%</a:t>
            </a:r>
            <a:endParaRPr b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8"/>
          <p:cNvSpPr/>
          <p:nvPr/>
        </p:nvSpPr>
        <p:spPr>
          <a:xfrm>
            <a:off x="4892040" y="5001768"/>
            <a:ext cx="3072384" cy="237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1050"/>
              <a:buFont typeface="Arial"/>
              <a:buNone/>
            </a:pPr>
            <a:r>
              <a:rPr b="1" i="0" lang="en-US" sz="135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Visitor spending</a:t>
            </a:r>
            <a:endParaRPr b="0" i="0" sz="13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8"/>
          <p:cNvSpPr/>
          <p:nvPr/>
        </p:nvSpPr>
        <p:spPr>
          <a:xfrm>
            <a:off x="4892040" y="5321808"/>
            <a:ext cx="3072384" cy="1280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20"/>
              <a:buFont typeface="Arial"/>
              <a:buNone/>
            </a:pPr>
            <a:r>
              <a:rPr b="0" i="0" lang="en-US" sz="92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$21.0M -&gt; $21.7M</a:t>
            </a:r>
            <a:endParaRPr b="0" i="0" sz="92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8"/>
          <p:cNvSpPr/>
          <p:nvPr/>
        </p:nvSpPr>
        <p:spPr>
          <a:xfrm>
            <a:off x="8348472" y="4608576"/>
            <a:ext cx="311810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7A33F"/>
              </a:buClr>
              <a:buSzPts val="1100"/>
              <a:buFont typeface="Arial"/>
              <a:buNone/>
            </a:pPr>
            <a:r>
              <a:rPr b="1" lang="en-US" sz="1700">
                <a:solidFill>
                  <a:srgbClr val="D7A33F"/>
                </a:solidFill>
              </a:rPr>
              <a:t>V</a:t>
            </a:r>
            <a:r>
              <a:rPr b="1" i="0" lang="en-US" sz="1700" u="none" cap="none" strike="noStrike">
                <a:solidFill>
                  <a:srgbClr val="D7A33F"/>
                </a:solidFill>
                <a:latin typeface="Arial"/>
                <a:ea typeface="Arial"/>
                <a:cs typeface="Arial"/>
                <a:sym typeface="Arial"/>
              </a:rPr>
              <a:t>isitor </a:t>
            </a:r>
            <a:r>
              <a:rPr b="1" lang="en-US" sz="1700">
                <a:solidFill>
                  <a:srgbClr val="D7A33F"/>
                </a:solidFill>
              </a:rPr>
              <a:t>E</a:t>
            </a:r>
            <a:r>
              <a:rPr b="1" i="0" lang="en-US" sz="1700" u="none" cap="none" strike="noStrike">
                <a:solidFill>
                  <a:srgbClr val="D7A33F"/>
                </a:solidFill>
                <a:latin typeface="Arial"/>
                <a:ea typeface="Arial"/>
                <a:cs typeface="Arial"/>
                <a:sym typeface="Arial"/>
              </a:rPr>
              <a:t>conomy Increase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8"/>
          <p:cNvSpPr/>
          <p:nvPr/>
        </p:nvSpPr>
        <p:spPr>
          <a:xfrm>
            <a:off x="8348472" y="4864608"/>
            <a:ext cx="3136392" cy="219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980"/>
              <a:buFont typeface="Arial"/>
              <a:buNone/>
            </a:pPr>
            <a:r>
              <a:rPr b="1" i="0" lang="en-US" sz="1080" u="none" cap="none" strike="noStrike">
                <a:solidFill>
                  <a:srgbClr val="2C2623"/>
                </a:solidFill>
              </a:rPr>
              <a:t>+$88.8K in TRT and +$741K in visitor spending</a:t>
            </a:r>
            <a:endParaRPr b="1" i="0" sz="1080" u="none" cap="none" strike="noStrike">
              <a:solidFill>
                <a:schemeClr val="dk1"/>
              </a:solidFill>
            </a:endParaRPr>
          </a:p>
        </p:txBody>
      </p:sp>
      <p:sp>
        <p:nvSpPr>
          <p:cNvPr id="277" name="Google Shape;277;p8"/>
          <p:cNvSpPr/>
          <p:nvPr/>
        </p:nvSpPr>
        <p:spPr>
          <a:xfrm>
            <a:off x="8348472" y="5385816"/>
            <a:ext cx="923544" cy="274320"/>
          </a:xfrm>
          <a:prstGeom prst="roundRect">
            <a:avLst>
              <a:gd fmla="val 26667" name="adj"/>
            </a:avLst>
          </a:prstGeom>
          <a:solidFill>
            <a:srgbClr val="EFE7DE"/>
          </a:solidFill>
          <a:ln cap="flat" cmpd="sng" w="12700">
            <a:solidFill>
              <a:srgbClr val="EFE7D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8"/>
          <p:cNvSpPr/>
          <p:nvPr/>
        </p:nvSpPr>
        <p:spPr>
          <a:xfrm>
            <a:off x="8375904" y="5458968"/>
            <a:ext cx="868680" cy="9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740"/>
              <a:buFont typeface="Arial"/>
              <a:buNone/>
            </a:pPr>
            <a:r>
              <a:rPr b="0" i="0" lang="en-US" sz="74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2024 TRT: $943,812</a:t>
            </a:r>
            <a:endParaRPr b="0" i="0" sz="74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8"/>
          <p:cNvSpPr/>
          <p:nvPr/>
        </p:nvSpPr>
        <p:spPr>
          <a:xfrm>
            <a:off x="9363456" y="5385816"/>
            <a:ext cx="923544" cy="274320"/>
          </a:xfrm>
          <a:prstGeom prst="roundRect">
            <a:avLst>
              <a:gd fmla="val 26667" name="adj"/>
            </a:avLst>
          </a:prstGeom>
          <a:solidFill>
            <a:srgbClr val="D7A33F">
              <a:alpha val="92156"/>
            </a:srgbClr>
          </a:solidFill>
          <a:ln cap="flat" cmpd="sng" w="12700">
            <a:solidFill>
              <a:srgbClr val="D7A3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8"/>
          <p:cNvSpPr/>
          <p:nvPr/>
        </p:nvSpPr>
        <p:spPr>
          <a:xfrm>
            <a:off x="9390888" y="5458968"/>
            <a:ext cx="868680" cy="9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40"/>
              <a:buFont typeface="Arial"/>
              <a:buNone/>
            </a:pPr>
            <a:r>
              <a:rPr b="1" i="0" lang="en-US" sz="74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2025 TRT: $1,032,623</a:t>
            </a:r>
            <a:endParaRPr b="0" i="0" sz="74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8"/>
          <p:cNvSpPr/>
          <p:nvPr/>
        </p:nvSpPr>
        <p:spPr>
          <a:xfrm>
            <a:off x="10378440" y="5385816"/>
            <a:ext cx="923544" cy="274320"/>
          </a:xfrm>
          <a:prstGeom prst="roundRect">
            <a:avLst>
              <a:gd fmla="val 26667" name="adj"/>
            </a:avLst>
          </a:prstGeom>
          <a:solidFill>
            <a:srgbClr val="EFE7DE"/>
          </a:solidFill>
          <a:ln cap="flat" cmpd="sng" w="12700">
            <a:solidFill>
              <a:srgbClr val="EFE7D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8"/>
          <p:cNvSpPr/>
          <p:nvPr/>
        </p:nvSpPr>
        <p:spPr>
          <a:xfrm>
            <a:off x="10405872" y="5458968"/>
            <a:ext cx="868680" cy="9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C2623"/>
              </a:buClr>
              <a:buSzPts val="740"/>
              <a:buFont typeface="Arial"/>
              <a:buNone/>
            </a:pPr>
            <a:r>
              <a:rPr b="0" i="0" lang="en-US" sz="740" u="none" cap="none" strike="noStrike">
                <a:solidFill>
                  <a:srgbClr val="2C2623"/>
                </a:solidFill>
                <a:latin typeface="Arial"/>
                <a:ea typeface="Arial"/>
                <a:cs typeface="Arial"/>
                <a:sym typeface="Arial"/>
              </a:rPr>
              <a:t>2025 spend: $21.7M</a:t>
            </a:r>
            <a:endParaRPr b="0" i="0" sz="74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8"/>
          <p:cNvSpPr/>
          <p:nvPr/>
        </p:nvSpPr>
        <p:spPr>
          <a:xfrm>
            <a:off x="512064" y="6428232"/>
            <a:ext cx="10881360" cy="16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7C7168"/>
              </a:buClr>
              <a:buSzPts val="900"/>
              <a:buFont typeface="Arial"/>
              <a:buNone/>
            </a:pPr>
            <a:r>
              <a:rPr b="0" i="1" lang="en-US" sz="9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Source lines supplied by user from Google Analytics, Placer.ai, Utah Tax Commission, and Visa Destination Insights.</a:t>
            </a: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8"/>
          <p:cNvSpPr txBox="1"/>
          <p:nvPr>
            <p:ph idx="4294967295" type="sldNum"/>
          </p:nvPr>
        </p:nvSpPr>
        <p:spPr>
          <a:xfrm>
            <a:off x="11658600" y="6446520"/>
            <a:ext cx="800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000" u="none" cap="none" strike="noStrike">
                <a:solidFill>
                  <a:srgbClr val="7C716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7C716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